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1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FD9169B5-C759-4501-91AC-BC7878A2E9A2}">
  <a:tblStyle styleId="{FD9169B5-C759-4501-91AC-BC7878A2E9A2}"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74516" autoAdjust="0"/>
  </p:normalViewPr>
  <p:slideViewPr>
    <p:cSldViewPr>
      <p:cViewPr varScale="1">
        <p:scale>
          <a:sx n="110" d="100"/>
          <a:sy n="110" d="100"/>
        </p:scale>
        <p:origin x="-1002" y="-90"/>
      </p:cViewPr>
      <p:guideLst>
        <p:guide orient="horz" pos="1620"/>
        <p:guide pos="2880"/>
      </p:guideLst>
    </p:cSldViewPr>
  </p:slideViewPr>
  <p:outlineViewPr>
    <p:cViewPr>
      <p:scale>
        <a:sx n="33" d="100"/>
        <a:sy n="33" d="100"/>
      </p:scale>
      <p:origin x="24"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en.wikipedia.org/wiki/Subtype" TargetMode="External"/><Relationship Id="rId2" Type="http://schemas.openxmlformats.org/officeDocument/2006/relationships/slide" Target="../slides/slide112.xml"/><Relationship Id="rId1" Type="http://schemas.openxmlformats.org/officeDocument/2006/relationships/notesMaster" Target="../notesMasters/notesMaster1.xml"/><Relationship Id="rId4" Type="http://schemas.openxmlformats.org/officeDocument/2006/relationships/hyperlink" Target="https://en.wikipedia.org/wiki/Datatype"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en.wikipedia.org/wiki/Abstraction_(computer_science)"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Broken_windows_theor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91458" y="685837"/>
            <a:ext cx="6675082" cy="3429186"/>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5"/>
            <a:ext cx="5486400" cy="4114805"/>
          </a:xfrm>
          <a:prstGeom prst="rect">
            <a:avLst/>
          </a:prstGeom>
          <a:noFill/>
          <a:ln>
            <a:noFill/>
          </a:ln>
        </p:spPr>
        <p:txBody>
          <a:bodyPr lIns="91425" tIns="45700" rIns="91425" bIns="45700" anchor="t" anchorCtr="0">
            <a:noAutofit/>
          </a:bodyPr>
          <a:lstStyle/>
          <a:p>
            <a:pPr lvl="0" rtl="0">
              <a:lnSpc>
                <a:spcPct val="120000"/>
              </a:lnSpc>
              <a:spcBef>
                <a:spcPts val="0"/>
              </a:spcBef>
              <a:spcAft>
                <a:spcPts val="500"/>
              </a:spcAft>
              <a:buClr>
                <a:srgbClr val="000000"/>
              </a:buClr>
              <a:buSzPct val="110000"/>
              <a:buFont typeface="Arial"/>
              <a:buNone/>
            </a:pPr>
            <a:r>
              <a:rPr lang="en" sz="1000">
                <a:solidFill>
                  <a:srgbClr val="666666"/>
                </a:solidFill>
                <a:latin typeface="Courier New"/>
                <a:ea typeface="Courier New"/>
                <a:cs typeface="Courier New"/>
                <a:sym typeface="Courier New"/>
                <a:hlinkClick r:id="rId3"/>
              </a:rPr>
              <a:t>http://stackoverflow.com/questions/184618/what-is-the-best-comment-in-source-code-you-have-ever-encountered</a:t>
            </a:r>
          </a:p>
        </p:txBody>
      </p:sp>
      <p:sp>
        <p:nvSpPr>
          <p:cNvPr id="67" name="Shape 6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157" name="Shape 15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0" name="Shape 85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algn="l" rtl="0">
              <a:spcBef>
                <a:spcPts val="0"/>
              </a:spcBef>
              <a:buNone/>
            </a:pPr>
            <a:r>
              <a:rPr lang="en" sz="1100">
                <a:solidFill>
                  <a:schemeClr val="dk1"/>
                </a:solidFill>
                <a:latin typeface="Calibri"/>
                <a:ea typeface="Calibri"/>
                <a:cs typeface="Calibri"/>
                <a:sym typeface="Calibri"/>
              </a:rPr>
              <a:t>clarification - if you can not alter your code and need to be explained, like using a library</a:t>
            </a:r>
          </a:p>
          <a:p>
            <a:pPr marR="0" algn="l" rtl="0">
              <a:spcBef>
                <a:spcPts val="0"/>
              </a:spcBef>
              <a:buNone/>
            </a:pPr>
            <a:r>
              <a:rPr lang="en" sz="1100">
                <a:solidFill>
                  <a:schemeClr val="dk1"/>
                </a:solidFill>
                <a:latin typeface="Calibri"/>
                <a:ea typeface="Calibri"/>
                <a:cs typeface="Calibri"/>
                <a:sym typeface="Calibri"/>
              </a:rPr>
              <a:t>warning of consequences - not thread safe, or long running</a:t>
            </a:r>
          </a:p>
          <a:p>
            <a:pPr marR="0" lvl="0" algn="l" rtl="0">
              <a:spcBef>
                <a:spcPts val="0"/>
              </a:spcBef>
              <a:buNone/>
            </a:pPr>
            <a:r>
              <a:rPr lang="en" sz="1100">
                <a:solidFill>
                  <a:schemeClr val="dk1"/>
                </a:solidFill>
                <a:latin typeface="Calibri"/>
                <a:ea typeface="Calibri"/>
                <a:cs typeface="Calibri"/>
                <a:sym typeface="Calibri"/>
              </a:rPr>
              <a:t>javadoc - in public APIs</a:t>
            </a:r>
          </a:p>
        </p:txBody>
      </p:sp>
      <p:sp>
        <p:nvSpPr>
          <p:cNvPr id="851" name="Shape 85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7" name="Shape 85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Small files are usually easier to understand</a:t>
            </a:r>
            <a:r>
              <a:rPr lang="en-US" sz="1100" kern="1200" dirty="0" smtClean="0">
                <a:solidFill>
                  <a:schemeClr val="tx1"/>
                </a:solidFill>
                <a:latin typeface="+mn-lt"/>
                <a:ea typeface="+mn-ea"/>
                <a:cs typeface="+mn-cs"/>
              </a:rPr>
              <a:t> than large files are.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Think of a well-written newspaper article. You read it vertically. At the top you expect a headline that will tell you what the story is about and allows you to decide whether it is something you want to read. The first paragraph gives you a synopsis of the whole story, hiding all the details while giving you the broad-brush concepts. As you continue downward, the details increase until you have all the dates, names, quotes, claims, and other minutia.</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Concepts that are closely related should be kept vertically close to each other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We want to avoid forcing our readers to hop around through our source files and classes.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Dependent Functions. If one function calls another, they should be vertically close, and the caller should be above the </a:t>
            </a:r>
            <a:r>
              <a:rPr lang="en-US" sz="1100" kern="1200" dirty="0" err="1" smtClean="0">
                <a:solidFill>
                  <a:schemeClr val="tx1"/>
                </a:solidFill>
                <a:latin typeface="+mn-lt"/>
                <a:ea typeface="+mn-ea"/>
                <a:cs typeface="+mn-cs"/>
              </a:rPr>
              <a:t>callee</a:t>
            </a:r>
            <a:r>
              <a:rPr lang="en-US" sz="1100" kern="1200" dirty="0" smtClean="0">
                <a:solidFill>
                  <a:schemeClr val="tx1"/>
                </a:solidFill>
                <a:latin typeface="+mn-lt"/>
                <a:ea typeface="+mn-ea"/>
                <a:cs typeface="+mn-cs"/>
              </a:rPr>
              <a:t>, if at all possible. This gives the program a natural flow. If the convention is followed reliably, readers will be able to trust that </a:t>
            </a:r>
            <a:r>
              <a:rPr lang="en-US" sz="1100" b="1" kern="1200" dirty="0" smtClean="0">
                <a:solidFill>
                  <a:schemeClr val="tx1"/>
                </a:solidFill>
                <a:latin typeface="+mn-lt"/>
                <a:ea typeface="+mn-ea"/>
                <a:cs typeface="+mn-cs"/>
              </a:rPr>
              <a:t>function definitions will follow shortly after their use. </a:t>
            </a:r>
            <a:endParaRPr lang="hu-HU" sz="1100" kern="1200" dirty="0">
              <a:solidFill>
                <a:schemeClr val="tx1"/>
              </a:solidFill>
              <a:latin typeface="+mn-lt"/>
              <a:ea typeface="+mn-ea"/>
              <a:cs typeface="+mn-cs"/>
            </a:endParaRPr>
          </a:p>
        </p:txBody>
      </p:sp>
      <p:sp>
        <p:nvSpPr>
          <p:cNvPr id="858" name="Shape 85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Shape 863"/>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4" name="Shape 86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Should have one responsibility. The name of a class should describe what responsibilities it fulfills. If we cannot derive a concise name for a class, then it’s likely too large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The Single Responsibility Principle</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Classes should have one responsibility—one reason to change.</a:t>
            </a:r>
            <a:r>
              <a:rPr lang="en-US" sz="1100" kern="1200" dirty="0" smtClean="0">
                <a:solidFill>
                  <a:schemeClr val="tx1"/>
                </a:solidFill>
                <a:latin typeface="+mn-lt"/>
                <a:ea typeface="+mn-ea"/>
                <a:cs typeface="+mn-cs"/>
              </a:rPr>
              <a:t> SRP is one of the more important concept in OO design. It’s also one of the simpler concepts to understand and adhere to.</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Every sizable system will contain a large amount of logic and complexity. The primary goal in managing such complexity is to organize it so that a developer knows where to look to find things and need only understand the directly affected complexity at any given time. In contrast, </a:t>
            </a:r>
            <a:r>
              <a:rPr lang="en-US" sz="1100" b="1" kern="1200" dirty="0" smtClean="0">
                <a:solidFill>
                  <a:schemeClr val="tx1"/>
                </a:solidFill>
                <a:latin typeface="+mn-lt"/>
                <a:ea typeface="+mn-ea"/>
                <a:cs typeface="+mn-cs"/>
              </a:rPr>
              <a:t>a system with larger, multipurpose classes always hampers us by insisting we wade through lots of things we don’t need to know right now.</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Getting software to work and making software clean are two very different activities.</a:t>
            </a:r>
            <a:endParaRPr lang="hu-HU" sz="1100" kern="1200" dirty="0">
              <a:solidFill>
                <a:schemeClr val="tx1"/>
              </a:solidFill>
              <a:latin typeface="+mn-lt"/>
              <a:ea typeface="+mn-ea"/>
              <a:cs typeface="+mn-cs"/>
            </a:endParaRPr>
          </a:p>
        </p:txBody>
      </p:sp>
      <p:sp>
        <p:nvSpPr>
          <p:cNvPr id="865" name="Shape 86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Shape 872"/>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3" name="Shape 87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A class in which each variable is used by each method is maximally cohesive. When cohesion is high, it means that the methods and variables of the class are co-dependent and hang together as a logical whole.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A client class depending upon concrete details is at risk when those details change. We can introduce interfaces and abstract classes to help isolate the impact of those details.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The lack of coupling means that the elements of our system are better isolated from each other and from change.</a:t>
            </a:r>
            <a:r>
              <a:rPr lang="en-US" sz="1100" kern="1200" dirty="0" smtClean="0">
                <a:solidFill>
                  <a:schemeClr val="tx1"/>
                </a:solidFill>
                <a:latin typeface="+mn-lt"/>
                <a:ea typeface="+mn-ea"/>
                <a:cs typeface="+mn-cs"/>
              </a:rPr>
              <a:t> This isolation makes it easier to understand each element of the system.</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By minimizing coupling in this way, our classes adhere to another class design principle known as the Dependency Inversion Principle (DIP)</a:t>
            </a:r>
            <a:r>
              <a:rPr lang="en-US" sz="1100" kern="1200" dirty="0" smtClean="0">
                <a:solidFill>
                  <a:schemeClr val="tx1"/>
                </a:solidFill>
                <a:latin typeface="+mn-lt"/>
                <a:ea typeface="+mn-ea"/>
                <a:cs typeface="+mn-cs"/>
              </a:rPr>
              <a:t>.  In essence, the DIP says that our classes should depend upon abstractions, not on concrete details.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Tight coupling makes your system hard to write, to test, to change or maintain and leads to code rot with always changing requirements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We also should collect classes and interfaces into the same component what change for the same reason.</a:t>
            </a:r>
            <a:endParaRPr lang="hu-HU" sz="1100" kern="1200" dirty="0">
              <a:solidFill>
                <a:schemeClr val="tx1"/>
              </a:solidFill>
              <a:latin typeface="+mn-lt"/>
              <a:ea typeface="+mn-ea"/>
              <a:cs typeface="+mn-cs"/>
            </a:endParaRPr>
          </a:p>
        </p:txBody>
      </p:sp>
      <p:sp>
        <p:nvSpPr>
          <p:cNvPr id="874" name="Shape 87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Shape 879"/>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0" name="Shape 88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A module should not know about the innards of the objects it manipulates.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Objects hide their data and expose operations. This means that an object should not expose its internal structure through </a:t>
            </a:r>
            <a:r>
              <a:rPr lang="en-US" sz="1100" kern="1200" dirty="0" err="1" smtClean="0">
                <a:solidFill>
                  <a:schemeClr val="tx1"/>
                </a:solidFill>
                <a:latin typeface="+mn-lt"/>
                <a:ea typeface="+mn-ea"/>
                <a:cs typeface="+mn-cs"/>
              </a:rPr>
              <a:t>accessors</a:t>
            </a:r>
            <a:r>
              <a:rPr lang="en-US" sz="1100" kern="1200" dirty="0" smtClean="0">
                <a:solidFill>
                  <a:schemeClr val="tx1"/>
                </a:solidFill>
                <a:latin typeface="+mn-lt"/>
                <a:ea typeface="+mn-ea"/>
                <a:cs typeface="+mn-cs"/>
              </a:rPr>
              <a:t> because to do so is to expose, rather than to hide, its internal structure.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Law of Demeter says that a method f of a class C should only call the methods of these: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a:t>
            </a:r>
            <a:r>
              <a:rPr lang="en-US" sz="1100" b="1" kern="1200" dirty="0" smtClean="0">
                <a:solidFill>
                  <a:schemeClr val="tx1"/>
                </a:solidFill>
                <a:latin typeface="+mn-lt"/>
                <a:ea typeface="+mn-ea"/>
                <a:cs typeface="+mn-cs"/>
              </a:rPr>
              <a:t>C (same class)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a:t>
            </a:r>
            <a:r>
              <a:rPr lang="en-US" sz="1100" b="1" kern="1200" dirty="0" smtClean="0">
                <a:solidFill>
                  <a:schemeClr val="tx1"/>
                </a:solidFill>
                <a:latin typeface="+mn-lt"/>
                <a:ea typeface="+mn-ea"/>
                <a:cs typeface="+mn-cs"/>
              </a:rPr>
              <a:t>An object created by method f</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a:t>
            </a:r>
            <a:r>
              <a:rPr lang="en-US" sz="1100" b="1" kern="1200" dirty="0" smtClean="0">
                <a:solidFill>
                  <a:schemeClr val="tx1"/>
                </a:solidFill>
                <a:latin typeface="+mn-lt"/>
                <a:ea typeface="+mn-ea"/>
                <a:cs typeface="+mn-cs"/>
              </a:rPr>
              <a:t>An object passed as an argument to method f</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a:t>
            </a:r>
            <a:r>
              <a:rPr lang="en-US" sz="1100" b="1" kern="1200" dirty="0" smtClean="0">
                <a:solidFill>
                  <a:schemeClr val="tx1"/>
                </a:solidFill>
                <a:latin typeface="+mn-lt"/>
                <a:ea typeface="+mn-ea"/>
                <a:cs typeface="+mn-cs"/>
              </a:rPr>
              <a:t>An object held in an instance variable of class C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The method should not invoke methods on objects that are returned by any of the allowed functions. In other words, talk to friends, not to strangers.</a:t>
            </a:r>
            <a:endParaRPr lang="hu-HU" sz="1100" kern="1200" dirty="0">
              <a:solidFill>
                <a:schemeClr val="tx1"/>
              </a:solidFill>
              <a:latin typeface="+mn-lt"/>
              <a:ea typeface="+mn-ea"/>
              <a:cs typeface="+mn-cs"/>
            </a:endParaRPr>
          </a:p>
        </p:txBody>
      </p:sp>
      <p:sp>
        <p:nvSpPr>
          <p:cNvPr id="881" name="Shape 88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Shape 8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8" name="Shape 88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Train Wrecks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Chains of calls like this are generally considered to be sloppy style and should be avoided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The containing module knows that the </a:t>
            </a:r>
            <a:r>
              <a:rPr lang="en-US" sz="1100" b="1" kern="1200" dirty="0" err="1" smtClean="0">
                <a:solidFill>
                  <a:schemeClr val="tx1"/>
                </a:solidFill>
                <a:latin typeface="+mn-lt"/>
                <a:ea typeface="+mn-ea"/>
                <a:cs typeface="+mn-cs"/>
              </a:rPr>
              <a:t>ctxt</a:t>
            </a:r>
            <a:r>
              <a:rPr lang="en-US" sz="1100" b="1" kern="1200" dirty="0" smtClean="0">
                <a:solidFill>
                  <a:schemeClr val="tx1"/>
                </a:solidFill>
                <a:latin typeface="+mn-lt"/>
                <a:ea typeface="+mn-ea"/>
                <a:cs typeface="+mn-cs"/>
              </a:rPr>
              <a:t> object contains options, which contain a scratch directory, which has an absolute path. That’s a lot of knowledge for one function to know. The calling function knows how to navigate through a lot of different objects.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If they are objects, then their internal structure should be hidden rather than exposed, and so knowledge of their innards is a clear violation of the Law of Demeter. On the other hand, if </a:t>
            </a:r>
            <a:r>
              <a:rPr lang="en-US" sz="1100" b="1" kern="1200" dirty="0" err="1" smtClean="0">
                <a:solidFill>
                  <a:schemeClr val="tx1"/>
                </a:solidFill>
                <a:latin typeface="+mn-lt"/>
                <a:ea typeface="+mn-ea"/>
                <a:cs typeface="+mn-cs"/>
              </a:rPr>
              <a:t>ctxt</a:t>
            </a:r>
            <a:r>
              <a:rPr lang="en-US" sz="1100" b="1" kern="1200" dirty="0" smtClean="0">
                <a:solidFill>
                  <a:schemeClr val="tx1"/>
                </a:solidFill>
                <a:latin typeface="+mn-lt"/>
                <a:ea typeface="+mn-ea"/>
                <a:cs typeface="+mn-cs"/>
              </a:rPr>
              <a:t>, Options, and </a:t>
            </a:r>
            <a:r>
              <a:rPr lang="en-US" sz="1100" b="1" kern="1200" dirty="0" err="1" smtClean="0">
                <a:solidFill>
                  <a:schemeClr val="tx1"/>
                </a:solidFill>
                <a:latin typeface="+mn-lt"/>
                <a:ea typeface="+mn-ea"/>
                <a:cs typeface="+mn-cs"/>
              </a:rPr>
              <a:t>ScratchDir</a:t>
            </a:r>
            <a:r>
              <a:rPr lang="en-US" sz="1100" b="1" kern="1200" dirty="0" smtClean="0">
                <a:solidFill>
                  <a:schemeClr val="tx1"/>
                </a:solidFill>
                <a:latin typeface="+mn-lt"/>
                <a:ea typeface="+mn-ea"/>
                <a:cs typeface="+mn-cs"/>
              </a:rPr>
              <a:t> are just data structures with no behavior, then they naturally expose their internal structure, and so Demeter does not apply.</a:t>
            </a:r>
            <a:endParaRPr lang="hu-HU" sz="1100" kern="1200" dirty="0">
              <a:solidFill>
                <a:schemeClr val="tx1"/>
              </a:solidFill>
              <a:latin typeface="+mn-lt"/>
              <a:ea typeface="+mn-ea"/>
              <a:cs typeface="+mn-cs"/>
            </a:endParaRPr>
          </a:p>
        </p:txBody>
      </p:sp>
      <p:sp>
        <p:nvSpPr>
          <p:cNvPr id="889" name="Shape 88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6" name="Shape 89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If </a:t>
            </a:r>
            <a:r>
              <a:rPr lang="en-US" sz="1100" kern="1200" dirty="0" err="1" smtClean="0">
                <a:solidFill>
                  <a:schemeClr val="tx1"/>
                </a:solidFill>
                <a:latin typeface="+mn-lt"/>
                <a:ea typeface="+mn-ea"/>
                <a:cs typeface="+mn-cs"/>
              </a:rPr>
              <a:t>ctxt</a:t>
            </a:r>
            <a:r>
              <a:rPr lang="en-US" sz="1100" kern="1200" dirty="0" smtClean="0">
                <a:solidFill>
                  <a:schemeClr val="tx1"/>
                </a:solidFill>
                <a:latin typeface="+mn-lt"/>
                <a:ea typeface="+mn-ea"/>
                <a:cs typeface="+mn-cs"/>
              </a:rPr>
              <a:t> is an object, we should be telling it to do something; we should not be asking it about its internals. So why did we want the absolute path of the scratch directory? What were we going to do with it? Consider this code from (many lines farther down in) the same module...</a:t>
            </a:r>
            <a:endParaRPr lang="hu-HU" sz="1100" kern="1200" dirty="0">
              <a:solidFill>
                <a:schemeClr val="tx1"/>
              </a:solidFill>
              <a:latin typeface="+mn-lt"/>
              <a:ea typeface="+mn-ea"/>
              <a:cs typeface="+mn-cs"/>
            </a:endParaRPr>
          </a:p>
        </p:txBody>
      </p:sp>
      <p:sp>
        <p:nvSpPr>
          <p:cNvPr id="897" name="Shape 89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Shape 9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4" name="Shape 90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905" name="Shape 90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1" name="Shape 91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So, what if we told the </a:t>
            </a:r>
            <a:r>
              <a:rPr lang="en-US" sz="1100" kern="1200" dirty="0" err="1" smtClean="0">
                <a:solidFill>
                  <a:schemeClr val="tx1"/>
                </a:solidFill>
                <a:latin typeface="+mn-lt"/>
                <a:ea typeface="+mn-ea"/>
                <a:cs typeface="+mn-cs"/>
              </a:rPr>
              <a:t>ctxt</a:t>
            </a:r>
            <a:r>
              <a:rPr lang="en-US" sz="1100" kern="1200" dirty="0" smtClean="0">
                <a:solidFill>
                  <a:schemeClr val="tx1"/>
                </a:solidFill>
                <a:latin typeface="+mn-lt"/>
                <a:ea typeface="+mn-ea"/>
                <a:cs typeface="+mn-cs"/>
              </a:rPr>
              <a:t> object to do this?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That seems like a reasonable thing for an object to do! This allows </a:t>
            </a:r>
            <a:r>
              <a:rPr lang="en-US" sz="1100" b="1" kern="1200" dirty="0" err="1" smtClean="0">
                <a:solidFill>
                  <a:schemeClr val="tx1"/>
                </a:solidFill>
                <a:latin typeface="+mn-lt"/>
                <a:ea typeface="+mn-ea"/>
                <a:cs typeface="+mn-cs"/>
              </a:rPr>
              <a:t>ctxt</a:t>
            </a:r>
            <a:r>
              <a:rPr lang="en-US" sz="1100" b="1" kern="1200" dirty="0" smtClean="0">
                <a:solidFill>
                  <a:schemeClr val="tx1"/>
                </a:solidFill>
                <a:latin typeface="+mn-lt"/>
                <a:ea typeface="+mn-ea"/>
                <a:cs typeface="+mn-cs"/>
              </a:rPr>
              <a:t> to hide its internals and prevents the current function from having to violate the Law of Demeter by navigating through objects it shouldn’t know about.</a:t>
            </a:r>
            <a:endParaRPr lang="hu-HU" sz="1100" kern="1200" dirty="0">
              <a:solidFill>
                <a:schemeClr val="tx1"/>
              </a:solidFill>
              <a:latin typeface="+mn-lt"/>
              <a:ea typeface="+mn-ea"/>
              <a:cs typeface="+mn-cs"/>
            </a:endParaRPr>
          </a:p>
        </p:txBody>
      </p:sp>
      <p:sp>
        <p:nvSpPr>
          <p:cNvPr id="912" name="Shape 91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8" name="Shape 91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919" name="Shape 91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109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Maintenance is expensive because understanding existing code is time consuming and error-prone.</a:t>
            </a:r>
            <a:r>
              <a:rPr lang="en-US" sz="1100" kern="1200" dirty="0" smtClean="0">
                <a:solidFill>
                  <a:schemeClr val="tx1"/>
                </a:solidFill>
                <a:latin typeface="+mn-lt"/>
                <a:ea typeface="+mn-ea"/>
                <a:cs typeface="+mn-cs"/>
              </a:rPr>
              <a:t> Making changes is generally easy when you know what needs changing. Learning what the current code does is the expensive part. Once the changes are made, they need to be tested and deployed.</a:t>
            </a:r>
            <a:endParaRPr lang="hu-HU" sz="1100" kern="1200" dirty="0">
              <a:solidFill>
                <a:schemeClr val="tx1"/>
              </a:solidFill>
              <a:latin typeface="+mn-lt"/>
              <a:ea typeface="+mn-ea"/>
              <a:cs typeface="+mn-cs"/>
            </a:endParaRPr>
          </a:p>
        </p:txBody>
      </p:sp>
      <p:sp>
        <p:nvSpPr>
          <p:cNvPr id="166" name="Shape 16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Shape 9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25" name="Shape 92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A class which is responsible for exactly one thing is easier to understand than a big general store.</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Violating the Single Responsibility principle leads to high coupling which means higher complexity (difficult to understand and to maintain)</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err="1" smtClean="0">
                <a:solidFill>
                  <a:schemeClr val="tx1"/>
                </a:solidFill>
                <a:latin typeface="+mn-lt"/>
                <a:ea typeface="+mn-ea"/>
                <a:cs typeface="+mn-cs"/>
              </a:rPr>
              <a:t>i.e.:no</a:t>
            </a:r>
            <a:r>
              <a:rPr lang="en-US" sz="1100" kern="1200" dirty="0" smtClean="0">
                <a:solidFill>
                  <a:schemeClr val="tx1"/>
                </a:solidFill>
                <a:latin typeface="+mn-lt"/>
                <a:ea typeface="+mn-ea"/>
                <a:cs typeface="+mn-cs"/>
              </a:rPr>
              <a:t> business rules in stored procedures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no </a:t>
            </a:r>
            <a:r>
              <a:rPr lang="en-US" sz="1100" kern="1200" dirty="0" err="1" smtClean="0">
                <a:solidFill>
                  <a:schemeClr val="tx1"/>
                </a:solidFill>
                <a:latin typeface="+mn-lt"/>
                <a:ea typeface="+mn-ea"/>
                <a:cs typeface="+mn-cs"/>
              </a:rPr>
              <a:t>sql</a:t>
            </a:r>
            <a:r>
              <a:rPr lang="en-US" sz="1100" kern="1200" dirty="0" smtClean="0">
                <a:solidFill>
                  <a:schemeClr val="tx1"/>
                </a:solidFill>
                <a:latin typeface="+mn-lt"/>
                <a:ea typeface="+mn-ea"/>
                <a:cs typeface="+mn-cs"/>
              </a:rPr>
              <a:t> queries with html</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no logic with output formatting</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no logging with defining logic (but this can be in inner classes -&gt; separation of responsibility is not necessary about separation of source code)</a:t>
            </a:r>
            <a:endParaRPr lang="hu-HU" sz="1100" kern="1200" dirty="0">
              <a:solidFill>
                <a:schemeClr val="tx1"/>
              </a:solidFill>
              <a:latin typeface="+mn-lt"/>
              <a:ea typeface="+mn-ea"/>
              <a:cs typeface="+mn-cs"/>
            </a:endParaRPr>
          </a:p>
        </p:txBody>
      </p:sp>
      <p:sp>
        <p:nvSpPr>
          <p:cNvPr id="926" name="Shape 92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2" name="Shape 93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A software module should be opened for extension (change/extend the </a:t>
            </a:r>
            <a:r>
              <a:rPr lang="en-US" sz="1100" kern="1200" dirty="0" err="1" smtClean="0">
                <a:solidFill>
                  <a:schemeClr val="tx1"/>
                </a:solidFill>
                <a:latin typeface="+mn-lt"/>
                <a:ea typeface="+mn-ea"/>
                <a:cs typeface="+mn-cs"/>
              </a:rPr>
              <a:t>behaviour</a:t>
            </a:r>
            <a:r>
              <a:rPr lang="en-US" sz="1100" kern="1200" dirty="0" smtClean="0">
                <a:solidFill>
                  <a:schemeClr val="tx1"/>
                </a:solidFill>
                <a:latin typeface="+mn-lt"/>
                <a:ea typeface="+mn-ea"/>
                <a:cs typeface="+mn-cs"/>
              </a:rPr>
              <a:t>) but closed for modification (without changing the source code)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-if a code will not be changed it could not rot</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-not easy but it matters of size</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-not need to recompile the dependencies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-makes the system less rigid and less fragile, preserves the system’s stability</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-how would you extend? with ifs, make it even harder to maintain?</a:t>
            </a:r>
            <a:endParaRPr lang="hu-HU" sz="1100" kern="1200" dirty="0">
              <a:solidFill>
                <a:schemeClr val="tx1"/>
              </a:solidFill>
              <a:latin typeface="+mn-lt"/>
              <a:ea typeface="+mn-ea"/>
              <a:cs typeface="+mn-cs"/>
            </a:endParaRPr>
          </a:p>
        </p:txBody>
      </p:sp>
      <p:sp>
        <p:nvSpPr>
          <p:cNvPr id="933" name="Shape 93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9" name="Shape 93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Objects in a program should be replaceable with instances of their subtypes without altering the correctness of that program.</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If S is a </a:t>
            </a:r>
            <a:r>
              <a:rPr lang="en-US" sz="1100" u="none" strike="noStrike" kern="1200" dirty="0" smtClean="0">
                <a:solidFill>
                  <a:schemeClr val="tx1"/>
                </a:solidFill>
                <a:latin typeface="+mn-lt"/>
                <a:ea typeface="+mn-ea"/>
                <a:cs typeface="+mn-cs"/>
                <a:hlinkClick r:id="rId3"/>
              </a:rPr>
              <a:t>subtype</a:t>
            </a:r>
            <a:r>
              <a:rPr lang="en-US" sz="1100" kern="1200" dirty="0" smtClean="0">
                <a:solidFill>
                  <a:schemeClr val="tx1"/>
                </a:solidFill>
                <a:latin typeface="+mn-lt"/>
                <a:ea typeface="+mn-ea"/>
                <a:cs typeface="+mn-cs"/>
              </a:rPr>
              <a:t> of T, then objects of </a:t>
            </a:r>
            <a:r>
              <a:rPr lang="en-US" sz="1100" u="none" strike="noStrike" kern="1200" dirty="0" smtClean="0">
                <a:solidFill>
                  <a:schemeClr val="tx1"/>
                </a:solidFill>
                <a:latin typeface="+mn-lt"/>
                <a:ea typeface="+mn-ea"/>
                <a:cs typeface="+mn-cs"/>
                <a:hlinkClick r:id="rId4"/>
              </a:rPr>
              <a:t>type</a:t>
            </a:r>
            <a:r>
              <a:rPr lang="en-US" sz="1100" kern="1200" dirty="0" smtClean="0">
                <a:solidFill>
                  <a:schemeClr val="tx1"/>
                </a:solidFill>
                <a:latin typeface="+mn-lt"/>
                <a:ea typeface="+mn-ea"/>
                <a:cs typeface="+mn-cs"/>
              </a:rPr>
              <a:t> T may be replaced with objects of type S. Every type can be replaced with its subtype, because subtype stands in “is a” relationship with type (subtype is a type).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Use a Type to operations on data.</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Subtypes can be used as their parent types, but not in the other way around (asymmetry)</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Duck typing: if it walks like a duck and quacks like a duck.. that's a duck, even if it is a different implementation</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A subtype can do more than it's parent type, but it cannot do less. (If you not throw an exception in a Type all the Subtypes should not throw exception. Otherwise it could break the system if you do not expect that)</a:t>
            </a:r>
            <a:endParaRPr lang="hu-HU" sz="1100" kern="1200" dirty="0">
              <a:solidFill>
                <a:schemeClr val="tx1"/>
              </a:solidFill>
              <a:latin typeface="+mn-lt"/>
              <a:ea typeface="+mn-ea"/>
              <a:cs typeface="+mn-cs"/>
            </a:endParaRPr>
          </a:p>
        </p:txBody>
      </p:sp>
      <p:sp>
        <p:nvSpPr>
          <p:cNvPr id="940" name="Shape 94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7" name="Shape 94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Type-case: you depend on subtype </a:t>
            </a:r>
            <a:r>
              <a:rPr lang="en-US" sz="1100" kern="1200" dirty="0" err="1" smtClean="0">
                <a:solidFill>
                  <a:schemeClr val="tx1"/>
                </a:solidFill>
                <a:latin typeface="+mn-lt"/>
                <a:ea typeface="+mn-ea"/>
                <a:cs typeface="+mn-cs"/>
              </a:rPr>
              <a:t>behaviours</a:t>
            </a:r>
            <a:endParaRPr lang="hu-HU" sz="1100" kern="1200" dirty="0">
              <a:solidFill>
                <a:schemeClr val="tx1"/>
              </a:solidFill>
              <a:latin typeface="+mn-lt"/>
              <a:ea typeface="+mn-ea"/>
              <a:cs typeface="+mn-cs"/>
            </a:endParaRPr>
          </a:p>
        </p:txBody>
      </p:sp>
      <p:sp>
        <p:nvSpPr>
          <p:cNvPr id="948" name="Shape 94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Shape 9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4" name="Shape 95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Many client-specific interfaces are better than one general-purpose interface.</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Don’t depend on things you don’t need.</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States that no client should be forced to depend on methods it does not use. ISP splits interfaces which are very large into smaller and more specific ones so that clients will only have to know about the methods that are of interest to them.</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Use multiple interface inheritance so it will prevent to recompile classes what are not involved in an interface change (SRP)</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With this you can prevent fat classes and backward coupling by preventing implementing methods what you don’t call (prevents your system to become rigid and fragile)</a:t>
            </a:r>
            <a:endParaRPr lang="hu-HU" sz="1100" kern="1200" dirty="0">
              <a:solidFill>
                <a:schemeClr val="tx1"/>
              </a:solidFill>
              <a:latin typeface="+mn-lt"/>
              <a:ea typeface="+mn-ea"/>
              <a:cs typeface="+mn-cs"/>
            </a:endParaRPr>
          </a:p>
        </p:txBody>
      </p:sp>
      <p:sp>
        <p:nvSpPr>
          <p:cNvPr id="955" name="Shape 95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1" name="Shape 96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Depend upon Abstractions. Do not depend upon concretions.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A. High-level modules should not depend on low-level modules. Both should depend on </a:t>
            </a:r>
            <a:r>
              <a:rPr lang="en-US" sz="1100" b="1" u="none" strike="noStrike" kern="1200" dirty="0" smtClean="0">
                <a:solidFill>
                  <a:schemeClr val="tx1"/>
                </a:solidFill>
                <a:latin typeface="+mn-lt"/>
                <a:ea typeface="+mn-ea"/>
                <a:cs typeface="+mn-cs"/>
                <a:hlinkClick r:id="rId3"/>
              </a:rPr>
              <a:t>abstractions</a:t>
            </a:r>
            <a:r>
              <a:rPr lang="en-US" sz="1100" b="1" kern="1200" dirty="0" smtClean="0">
                <a:solidFill>
                  <a:schemeClr val="tx1"/>
                </a:solidFill>
                <a:latin typeface="+mn-lt"/>
                <a:ea typeface="+mn-ea"/>
                <a:cs typeface="+mn-cs"/>
              </a:rPr>
              <a:t>.</a:t>
            </a:r>
            <a:br>
              <a:rPr lang="en-US" sz="1100" b="1" kern="1200" dirty="0" smtClean="0">
                <a:solidFill>
                  <a:schemeClr val="tx1"/>
                </a:solidFill>
                <a:latin typeface="+mn-lt"/>
                <a:ea typeface="+mn-ea"/>
                <a:cs typeface="+mn-cs"/>
              </a:rPr>
            </a:br>
            <a:r>
              <a:rPr lang="en-US" sz="1100" b="1" kern="1200" dirty="0" smtClean="0">
                <a:solidFill>
                  <a:schemeClr val="tx1"/>
                </a:solidFill>
                <a:latin typeface="+mn-lt"/>
                <a:ea typeface="+mn-ea"/>
                <a:cs typeface="+mn-cs"/>
              </a:rPr>
              <a:t>B. Abstractions should not depend on details. Details should depend on abstractions.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Depending on interface or any abstraction will prevent compile time dependencies. (Information hiding)</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Implementation (like </a:t>
            </a:r>
            <a:r>
              <a:rPr lang="en-US" sz="1100" b="1" kern="1200" dirty="0" err="1" smtClean="0">
                <a:solidFill>
                  <a:schemeClr val="tx1"/>
                </a:solidFill>
                <a:latin typeface="+mn-lt"/>
                <a:ea typeface="+mn-ea"/>
                <a:cs typeface="+mn-cs"/>
              </a:rPr>
              <a:t>plugins</a:t>
            </a:r>
            <a:r>
              <a:rPr lang="en-US" sz="1100" b="1" kern="1200" dirty="0" smtClean="0">
                <a:solidFill>
                  <a:schemeClr val="tx1"/>
                </a:solidFill>
                <a:latin typeface="+mn-lt"/>
                <a:ea typeface="+mn-ea"/>
                <a:cs typeface="+mn-cs"/>
              </a:rPr>
              <a:t>) should not know about who is calling or using it. This is how you can use Mocks in unit tests.</a:t>
            </a:r>
            <a:endParaRPr lang="hu-HU" sz="1100" kern="1200" dirty="0">
              <a:solidFill>
                <a:schemeClr val="tx1"/>
              </a:solidFill>
              <a:latin typeface="+mn-lt"/>
              <a:ea typeface="+mn-ea"/>
              <a:cs typeface="+mn-cs"/>
            </a:endParaRPr>
          </a:p>
        </p:txBody>
      </p:sp>
      <p:sp>
        <p:nvSpPr>
          <p:cNvPr id="962" name="Shape 96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8" name="Shape 96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Object-Oriented </a:t>
            </a:r>
            <a:r>
              <a:rPr lang="en-US" sz="1100" kern="1200" dirty="0" err="1" smtClean="0">
                <a:solidFill>
                  <a:schemeClr val="tx1"/>
                </a:solidFill>
                <a:latin typeface="+mn-lt"/>
                <a:ea typeface="+mn-ea"/>
                <a:cs typeface="+mn-cs"/>
              </a:rPr>
              <a:t>Programing</a:t>
            </a:r>
            <a:r>
              <a:rPr lang="en-US" sz="1100" kern="1200" dirty="0" smtClean="0">
                <a:solidFill>
                  <a:schemeClr val="tx1"/>
                </a:solidFill>
                <a:latin typeface="+mn-lt"/>
                <a:ea typeface="+mn-ea"/>
                <a:cs typeface="+mn-cs"/>
              </a:rPr>
              <a:t> (OOP) has two well known candidates for the reuse of functionality: Inheritance (</a:t>
            </a:r>
            <a:r>
              <a:rPr lang="en-US" sz="1100" kern="1200" dirty="0" err="1" smtClean="0">
                <a:solidFill>
                  <a:schemeClr val="tx1"/>
                </a:solidFill>
                <a:latin typeface="+mn-lt"/>
                <a:ea typeface="+mn-ea"/>
                <a:cs typeface="+mn-cs"/>
              </a:rPr>
              <a:t>whitebox</a:t>
            </a:r>
            <a:r>
              <a:rPr lang="en-US" sz="1100" kern="1200" dirty="0" smtClean="0">
                <a:solidFill>
                  <a:schemeClr val="tx1"/>
                </a:solidFill>
                <a:latin typeface="+mn-lt"/>
                <a:ea typeface="+mn-ea"/>
                <a:cs typeface="+mn-cs"/>
              </a:rPr>
              <a:t> reuse) and Composition (</a:t>
            </a:r>
            <a:r>
              <a:rPr lang="en-US" sz="1100" kern="1200" dirty="0" err="1" smtClean="0">
                <a:solidFill>
                  <a:schemeClr val="tx1"/>
                </a:solidFill>
                <a:latin typeface="+mn-lt"/>
                <a:ea typeface="+mn-ea"/>
                <a:cs typeface="+mn-cs"/>
              </a:rPr>
              <a:t>blackbox</a:t>
            </a:r>
            <a:r>
              <a:rPr lang="en-US" sz="1100" kern="1200" dirty="0" smtClean="0">
                <a:solidFill>
                  <a:schemeClr val="tx1"/>
                </a:solidFill>
                <a:latin typeface="+mn-lt"/>
                <a:ea typeface="+mn-ea"/>
                <a:cs typeface="+mn-cs"/>
              </a:rPr>
              <a:t> reuse).  </a:t>
            </a:r>
            <a:r>
              <a:rPr lang="en-US" sz="1100" b="1" kern="1200" dirty="0" smtClean="0">
                <a:solidFill>
                  <a:schemeClr val="tx1"/>
                </a:solidFill>
                <a:latin typeface="+mn-lt"/>
                <a:ea typeface="+mn-ea"/>
                <a:cs typeface="+mn-cs"/>
              </a:rPr>
              <a:t>If you try to reuse code by inheriting from a class you will make the subclass dependent on the parent class.</a:t>
            </a:r>
            <a:r>
              <a:rPr lang="en-US" sz="1100" kern="1200" dirty="0" smtClean="0">
                <a:solidFill>
                  <a:schemeClr val="tx1"/>
                </a:solidFill>
                <a:latin typeface="+mn-lt"/>
                <a:ea typeface="+mn-ea"/>
                <a:cs typeface="+mn-cs"/>
              </a:rPr>
              <a:t> This makes a system in many cases unnecessarily complex, less testable and makes the exchange of functionality at run time unnecessarily hard.</a:t>
            </a:r>
            <a:endParaRPr lang="hu-HU" sz="1100" kern="1200" dirty="0">
              <a:solidFill>
                <a:schemeClr val="tx1"/>
              </a:solidFill>
              <a:latin typeface="+mn-lt"/>
              <a:ea typeface="+mn-ea"/>
              <a:cs typeface="+mn-cs"/>
            </a:endParaRPr>
          </a:p>
        </p:txBody>
      </p:sp>
      <p:sp>
        <p:nvSpPr>
          <p:cNvPr id="969" name="Shape 96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Shape 9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5" name="Shape 97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Don’t waste time for thing you don’t need.</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Another risk of writing code before you need it is that </a:t>
            </a:r>
            <a:r>
              <a:rPr lang="en-US" sz="1100" b="1" kern="1200" dirty="0" smtClean="0">
                <a:solidFill>
                  <a:schemeClr val="tx1"/>
                </a:solidFill>
                <a:latin typeface="+mn-lt"/>
                <a:ea typeface="+mn-ea"/>
                <a:cs typeface="+mn-cs"/>
              </a:rPr>
              <a:t>unused code tends to develop “bit rot.”</a:t>
            </a:r>
            <a:r>
              <a:rPr lang="en-US" sz="1100" kern="1200" dirty="0" smtClean="0">
                <a:solidFill>
                  <a:schemeClr val="tx1"/>
                </a:solidFill>
                <a:latin typeface="+mn-lt"/>
                <a:ea typeface="+mn-ea"/>
                <a:cs typeface="+mn-cs"/>
              </a:rPr>
              <a:t> Since the code never runs, </a:t>
            </a:r>
            <a:r>
              <a:rPr lang="en-US" sz="1100" b="1" kern="1200" dirty="0" smtClean="0">
                <a:solidFill>
                  <a:schemeClr val="tx1"/>
                </a:solidFill>
                <a:latin typeface="+mn-lt"/>
                <a:ea typeface="+mn-ea"/>
                <a:cs typeface="+mn-cs"/>
              </a:rPr>
              <a:t>it might slowly become out of sync with the rest of your system and thus develop bugs,</a:t>
            </a:r>
            <a:r>
              <a:rPr lang="en-US" sz="1100" kern="1200" dirty="0" smtClean="0">
                <a:solidFill>
                  <a:schemeClr val="tx1"/>
                </a:solidFill>
                <a:latin typeface="+mn-lt"/>
                <a:ea typeface="+mn-ea"/>
                <a:cs typeface="+mn-cs"/>
              </a:rPr>
              <a:t> and you’ll never know. </a:t>
            </a:r>
            <a:r>
              <a:rPr lang="en-US" sz="1100" b="1" kern="1200" dirty="0" smtClean="0">
                <a:solidFill>
                  <a:schemeClr val="tx1"/>
                </a:solidFill>
                <a:latin typeface="+mn-lt"/>
                <a:ea typeface="+mn-ea"/>
                <a:cs typeface="+mn-cs"/>
              </a:rPr>
              <a:t>It brings unneeded complexity to the system.</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There are two ways to get a rigid design: 1.Make too many assumptions about the future. 2.Write code without enough design.</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Implement only the clear features and only in the priority order established by the customer.</a:t>
            </a:r>
            <a:endParaRPr lang="hu-HU" sz="1100" kern="1200" dirty="0">
              <a:solidFill>
                <a:schemeClr val="tx1"/>
              </a:solidFill>
              <a:latin typeface="+mn-lt"/>
              <a:ea typeface="+mn-ea"/>
              <a:cs typeface="+mn-cs"/>
            </a:endParaRPr>
          </a:p>
        </p:txBody>
      </p:sp>
      <p:sp>
        <p:nvSpPr>
          <p:cNvPr id="976" name="Shape 97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Shape 9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2" name="Shape 98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Optimizations are always expensive. Optimized code is often anything but readable. 'Premature optimization is the root of all evil.'</a:t>
            </a:r>
            <a:endParaRPr lang="hu-HU" sz="1100" kern="1200" dirty="0">
              <a:solidFill>
                <a:schemeClr val="tx1"/>
              </a:solidFill>
              <a:latin typeface="+mn-lt"/>
              <a:ea typeface="+mn-ea"/>
              <a:cs typeface="+mn-cs"/>
            </a:endParaRPr>
          </a:p>
        </p:txBody>
      </p:sp>
      <p:sp>
        <p:nvSpPr>
          <p:cNvPr id="983" name="Shape 98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Shape 989"/>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0" name="Shape 99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Without tests every change is a possible bug. If you have tests, you do not fear making changes to the code! Otherwise you will fear to clean the code and it will rot what will slows you down.</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People thinks it slows you down, but it saves you time from debugging and fixing bugs. (saves us from debugging what is time consuming and cumbersome)</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In a test you want to say a lot with as few expressions as possible. It is also a documentation of your software</a:t>
            </a:r>
            <a:endParaRPr lang="hu-HU" sz="1100" kern="1200" dirty="0">
              <a:solidFill>
                <a:schemeClr val="tx1"/>
              </a:solidFill>
              <a:latin typeface="+mn-lt"/>
              <a:ea typeface="+mn-ea"/>
              <a:cs typeface="+mn-cs"/>
            </a:endParaRPr>
          </a:p>
        </p:txBody>
      </p:sp>
      <p:sp>
        <p:nvSpPr>
          <p:cNvPr id="991" name="Shape 99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119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Period analyzed - The time period over which the file existed.</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Lines originally - How many lines were in the file when it was originally written.</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Unchanged lines - How many lines are the same now as they were when the file was originally written.</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Lines now - How many lines there are in the file now, at the end of the analysis period.</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Grew by - The difference between “Lines now” and “Lines originally.”</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Times changed - The total number of times a programmer made some set of changes to the file (where one set of changes involves changes to many lines). Usually one set of changes will represent one bug fix, one new feature, etc.</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Lines added - How many times, over the history of the file, a new line was added.</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Lines deleted - How many times, over the history of the file, an existing line was deleted.</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Lines modified - How many times, over the history of the file, an existing line was changed (but not newly added or deleted).</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Total changes - The sum of the “Lines added,” “Lines deleted,” and “Lines modified” counts for that file.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Change ratio - How much larger “Total changes” is than “Lines originally.”</a:t>
            </a:r>
            <a:endParaRPr lang="hu-HU" sz="1100" kern="1200" dirty="0">
              <a:solidFill>
                <a:schemeClr val="tx1"/>
              </a:solidFill>
              <a:latin typeface="+mn-lt"/>
              <a:ea typeface="+mn-ea"/>
              <a:cs typeface="+mn-cs"/>
            </a:endParaRPr>
          </a:p>
        </p:txBody>
      </p:sp>
      <p:sp>
        <p:nvSpPr>
          <p:cNvPr id="174" name="Shape 17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7" name="Shape 99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Rather than using the APIs that programmers use to manipulate the system, we build up a set of functions and utilities that make use of those APIs and that make the tests more convenient to write and easier to read.</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Unit tests could be harder to read because it could have many things in one test (preparations and assertions)</a:t>
            </a:r>
            <a:endParaRPr lang="hu-HU" sz="1100" kern="1200" dirty="0">
              <a:solidFill>
                <a:schemeClr val="tx1"/>
              </a:solidFill>
              <a:latin typeface="+mn-lt"/>
              <a:ea typeface="+mn-ea"/>
              <a:cs typeface="+mn-cs"/>
            </a:endParaRPr>
          </a:p>
        </p:txBody>
      </p:sp>
      <p:sp>
        <p:nvSpPr>
          <p:cNvPr id="998" name="Shape 99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Shape 1003"/>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4" name="Shape 100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test a single concept in each test function.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Merging them all together into the same function forces the reader to figure out why each section is there and what is being tested by that section.</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It also helps you spot what went wrong in your system.</a:t>
            </a:r>
            <a:endParaRPr lang="hu-HU" sz="1100" kern="1200" dirty="0">
              <a:solidFill>
                <a:schemeClr val="tx1"/>
              </a:solidFill>
              <a:latin typeface="+mn-lt"/>
              <a:ea typeface="+mn-ea"/>
              <a:cs typeface="+mn-cs"/>
            </a:endParaRPr>
          </a:p>
        </p:txBody>
      </p:sp>
      <p:sp>
        <p:nvSpPr>
          <p:cNvPr id="1005" name="Shape 100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2" name="Shape 101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With </a:t>
            </a:r>
            <a:r>
              <a:rPr lang="en-US" sz="1100" b="1" kern="1200" dirty="0" err="1" smtClean="0">
                <a:solidFill>
                  <a:schemeClr val="tx1"/>
                </a:solidFill>
                <a:latin typeface="+mn-lt"/>
                <a:ea typeface="+mn-ea"/>
                <a:cs typeface="+mn-cs"/>
              </a:rPr>
              <a:t>tdd</a:t>
            </a:r>
            <a:r>
              <a:rPr lang="en-US" sz="1100" b="1" kern="1200" dirty="0" smtClean="0">
                <a:solidFill>
                  <a:schemeClr val="tx1"/>
                </a:solidFill>
                <a:latin typeface="+mn-lt"/>
                <a:ea typeface="+mn-ea"/>
                <a:cs typeface="+mn-cs"/>
              </a:rPr>
              <a:t> you will write only that much production code as much as it is needed.</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TDD helps you design a decoupled system.</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In the chart you can see some projects. At the left you can see projects with less average </a:t>
            </a:r>
            <a:r>
              <a:rPr lang="en-US" sz="1100" kern="1200" dirty="0" err="1" smtClean="0">
                <a:solidFill>
                  <a:schemeClr val="tx1"/>
                </a:solidFill>
                <a:latin typeface="+mn-lt"/>
                <a:ea typeface="+mn-ea"/>
                <a:cs typeface="+mn-cs"/>
              </a:rPr>
              <a:t>filesize</a:t>
            </a:r>
            <a:r>
              <a:rPr lang="en-US" sz="1100" kern="1200" dirty="0" smtClean="0">
                <a:solidFill>
                  <a:schemeClr val="tx1"/>
                </a:solidFill>
                <a:latin typeface="+mn-lt"/>
                <a:ea typeface="+mn-ea"/>
                <a:cs typeface="+mn-cs"/>
              </a:rPr>
              <a:t>. Those were developed by TDD. Moving to the right the projects were using less TDD.</a:t>
            </a:r>
            <a:endParaRPr lang="hu-HU" sz="1100" kern="1200" dirty="0">
              <a:solidFill>
                <a:schemeClr val="tx1"/>
              </a:solidFill>
              <a:latin typeface="+mn-lt"/>
              <a:ea typeface="+mn-ea"/>
              <a:cs typeface="+mn-cs"/>
            </a:endParaRPr>
          </a:p>
        </p:txBody>
      </p:sp>
      <p:sp>
        <p:nvSpPr>
          <p:cNvPr id="1013" name="Shape 101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Shape 10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19" name="Shape 101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1020" name="Shape 102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6" name="Shape 102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1027" name="Shape 102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Shape 10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3" name="Shape 103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1034" name="Shape 103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Shape 10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40" name="Shape 104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Refactoring is not a nice-to-have option. It is mandatory part of TDD. It makes your code cleaner, easier to understand and DRY. This is the point.</a:t>
            </a:r>
            <a:endParaRPr lang="hu-HU" sz="1100" kern="1200" dirty="0">
              <a:solidFill>
                <a:schemeClr val="tx1"/>
              </a:solidFill>
              <a:latin typeface="+mn-lt"/>
              <a:ea typeface="+mn-ea"/>
              <a:cs typeface="+mn-cs"/>
            </a:endParaRPr>
          </a:p>
        </p:txBody>
      </p:sp>
      <p:sp>
        <p:nvSpPr>
          <p:cNvPr id="1041" name="Shape 104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Shape 1046"/>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47" name="Shape 104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Always leave the campground cleaner than you found it. It works against the Broken Windows Theory</a:t>
            </a:r>
            <a:endParaRPr lang="hu-HU" sz="1100" kern="1200" dirty="0">
              <a:solidFill>
                <a:schemeClr val="tx1"/>
              </a:solidFill>
              <a:latin typeface="+mn-lt"/>
              <a:ea typeface="+mn-ea"/>
              <a:cs typeface="+mn-cs"/>
            </a:endParaRPr>
          </a:p>
        </p:txBody>
      </p:sp>
      <p:sp>
        <p:nvSpPr>
          <p:cNvPr id="1048" name="Shape 104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Shape 1060"/>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1" name="Shape 106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r>
              <a:rPr lang="en" sz="1100">
                <a:solidFill>
                  <a:schemeClr val="dk1"/>
                </a:solidFill>
                <a:latin typeface="Calibri"/>
                <a:ea typeface="Calibri"/>
                <a:cs typeface="Calibri"/>
                <a:sym typeface="Calibri"/>
              </a:rPr>
              <a:t>Clean tests follow five other rules that form the above acronym</a:t>
            </a:r>
          </a:p>
        </p:txBody>
      </p:sp>
      <p:sp>
        <p:nvSpPr>
          <p:cNvPr id="1062" name="Shape 106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Shape 106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8" name="Shape 106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Fast: If you don’t run them frequently, you won’t find problems early enough to fix them easily</a:t>
            </a:r>
            <a:endParaRPr lang="hu-HU" sz="1100" kern="1200" dirty="0">
              <a:solidFill>
                <a:schemeClr val="tx1"/>
              </a:solidFill>
              <a:latin typeface="+mn-lt"/>
              <a:ea typeface="+mn-ea"/>
              <a:cs typeface="+mn-cs"/>
            </a:endParaRPr>
          </a:p>
        </p:txBody>
      </p:sp>
      <p:sp>
        <p:nvSpPr>
          <p:cNvPr id="1069" name="Shape 106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129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 easier it is to maintain a piece of software, the easier it is for the programmers to ensure that the software continues to be helpful.</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As the mess builds, the productivity of the team continues to decrease</a:t>
            </a:r>
            <a:r>
              <a:rPr lang="en-US" sz="1100" kern="1200" dirty="0" smtClean="0">
                <a:solidFill>
                  <a:schemeClr val="tx1"/>
                </a:solidFill>
                <a:latin typeface="+mn-lt"/>
                <a:ea typeface="+mn-ea"/>
                <a:cs typeface="+mn-cs"/>
              </a:rPr>
              <a:t>, asymptotically approaching zero. As productivity decreases, management does the only thing they can; they </a:t>
            </a:r>
            <a:r>
              <a:rPr lang="en-US" sz="1100" b="1" kern="1200" dirty="0" smtClean="0">
                <a:solidFill>
                  <a:schemeClr val="tx1"/>
                </a:solidFill>
                <a:latin typeface="+mn-lt"/>
                <a:ea typeface="+mn-ea"/>
                <a:cs typeface="+mn-cs"/>
              </a:rPr>
              <a:t>add more staff to the project in hopes of increasing productivity</a:t>
            </a:r>
            <a:r>
              <a:rPr lang="en-US" sz="1100" kern="1200" dirty="0" smtClean="0">
                <a:solidFill>
                  <a:schemeClr val="tx1"/>
                </a:solidFill>
                <a:latin typeface="+mn-lt"/>
                <a:ea typeface="+mn-ea"/>
                <a:cs typeface="+mn-cs"/>
              </a:rPr>
              <a:t>. But that new staff is not versed in the design of the system. They don’t know the difference between a change that matches the design intent and a change that thwarts the design intent. Furthermore, they, and everyone else on the team, are under horrific </a:t>
            </a:r>
            <a:r>
              <a:rPr lang="en-US" sz="1100" b="1" kern="1200" dirty="0" smtClean="0">
                <a:solidFill>
                  <a:schemeClr val="tx1"/>
                </a:solidFill>
                <a:latin typeface="+mn-lt"/>
                <a:ea typeface="+mn-ea"/>
                <a:cs typeface="+mn-cs"/>
              </a:rPr>
              <a:t>pressure</a:t>
            </a:r>
            <a:r>
              <a:rPr lang="en-US" sz="1100" kern="1200" dirty="0" smtClean="0">
                <a:solidFill>
                  <a:schemeClr val="tx1"/>
                </a:solidFill>
                <a:latin typeface="+mn-lt"/>
                <a:ea typeface="+mn-ea"/>
                <a:cs typeface="+mn-cs"/>
              </a:rPr>
              <a:t> to increase productivity. So they all make more and </a:t>
            </a:r>
            <a:r>
              <a:rPr lang="en-US" sz="1100" b="1" kern="1200" dirty="0" smtClean="0">
                <a:solidFill>
                  <a:schemeClr val="tx1"/>
                </a:solidFill>
                <a:latin typeface="+mn-lt"/>
                <a:ea typeface="+mn-ea"/>
                <a:cs typeface="+mn-cs"/>
              </a:rPr>
              <a:t>more messes</a:t>
            </a:r>
            <a:r>
              <a:rPr lang="en-US" sz="1100" kern="1200" dirty="0" smtClean="0">
                <a:solidFill>
                  <a:schemeClr val="tx1"/>
                </a:solidFill>
                <a:latin typeface="+mn-lt"/>
                <a:ea typeface="+mn-ea"/>
                <a:cs typeface="+mn-cs"/>
              </a:rPr>
              <a:t>, driving the productivity ever further toward zero.</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This is how we make a lot of technical debts.</a:t>
            </a:r>
            <a:endParaRPr lang="hu-HU" sz="1100" kern="1200" dirty="0">
              <a:solidFill>
                <a:schemeClr val="tx1"/>
              </a:solidFill>
              <a:latin typeface="+mn-lt"/>
              <a:ea typeface="+mn-ea"/>
              <a:cs typeface="+mn-cs"/>
            </a:endParaRPr>
          </a:p>
        </p:txBody>
      </p:sp>
      <p:sp>
        <p:nvSpPr>
          <p:cNvPr id="182" name="Shape 18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Shape 10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5" name="Shape 107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Independent: One test should not set up the conditions for the next test. You should be able to run each test independently and run the tests in any order you like. </a:t>
            </a:r>
            <a:endParaRPr lang="hu-HU" sz="1100" kern="1200" dirty="0">
              <a:solidFill>
                <a:schemeClr val="tx1"/>
              </a:solidFill>
              <a:latin typeface="+mn-lt"/>
              <a:ea typeface="+mn-ea"/>
              <a:cs typeface="+mn-cs"/>
            </a:endParaRPr>
          </a:p>
        </p:txBody>
      </p:sp>
      <p:sp>
        <p:nvSpPr>
          <p:cNvPr id="1076" name="Shape 107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Shape 10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2" name="Shape 108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Repeatable: If your tests aren’t repeatable in any environment, then you’ll always have an excuse for why they fail. </a:t>
            </a:r>
            <a:endParaRPr lang="hu-HU" sz="1100" kern="1200" dirty="0">
              <a:solidFill>
                <a:schemeClr val="tx1"/>
              </a:solidFill>
              <a:latin typeface="+mn-lt"/>
              <a:ea typeface="+mn-ea"/>
              <a:cs typeface="+mn-cs"/>
            </a:endParaRPr>
          </a:p>
        </p:txBody>
      </p:sp>
      <p:sp>
        <p:nvSpPr>
          <p:cNvPr id="1083" name="Shape 108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Shape 10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9" name="Shape 108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Self-Validating: The tests should have a </a:t>
            </a:r>
            <a:r>
              <a:rPr lang="en-US" sz="1100" b="1" kern="1200" dirty="0" err="1" smtClean="0">
                <a:solidFill>
                  <a:schemeClr val="tx1"/>
                </a:solidFill>
                <a:latin typeface="+mn-lt"/>
                <a:ea typeface="+mn-ea"/>
                <a:cs typeface="+mn-cs"/>
              </a:rPr>
              <a:t>boolean</a:t>
            </a:r>
            <a:r>
              <a:rPr lang="en-US" sz="1100" b="1" kern="1200" dirty="0" smtClean="0">
                <a:solidFill>
                  <a:schemeClr val="tx1"/>
                </a:solidFill>
                <a:latin typeface="+mn-lt"/>
                <a:ea typeface="+mn-ea"/>
                <a:cs typeface="+mn-cs"/>
              </a:rPr>
              <a:t> output. Either they pass or fail. You should not have to read through a log file to tell whether the tests pass.</a:t>
            </a:r>
            <a:endParaRPr lang="hu-HU" sz="1100" kern="1200" dirty="0">
              <a:solidFill>
                <a:schemeClr val="tx1"/>
              </a:solidFill>
              <a:latin typeface="+mn-lt"/>
              <a:ea typeface="+mn-ea"/>
              <a:cs typeface="+mn-cs"/>
            </a:endParaRPr>
          </a:p>
        </p:txBody>
      </p:sp>
      <p:sp>
        <p:nvSpPr>
          <p:cNvPr id="1090" name="Shape 109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96" name="Shape 109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Timely: Unit tests should be written just before the production code that makes them pass. If you write tests after the production code, then you may find the production code to be hard to test. You may decide that some production code is too hard to test. You may not design the production code to be testable.</a:t>
            </a:r>
            <a:endParaRPr lang="hu-HU" sz="1100" kern="1200" dirty="0">
              <a:solidFill>
                <a:schemeClr val="tx1"/>
              </a:solidFill>
              <a:latin typeface="+mn-lt"/>
              <a:ea typeface="+mn-ea"/>
              <a:cs typeface="+mn-cs"/>
            </a:endParaRPr>
          </a:p>
        </p:txBody>
      </p:sp>
      <p:sp>
        <p:nvSpPr>
          <p:cNvPr id="1097" name="Shape 109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Shape 1103"/>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04" name="Shape 110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complexity brings down productivity</a:t>
            </a:r>
            <a:endParaRPr lang="hu-HU" sz="1100" kern="1200" dirty="0">
              <a:solidFill>
                <a:schemeClr val="tx1"/>
              </a:solidFill>
              <a:latin typeface="+mn-lt"/>
              <a:ea typeface="+mn-ea"/>
              <a:cs typeface="+mn-cs"/>
            </a:endParaRPr>
          </a:p>
        </p:txBody>
      </p:sp>
      <p:sp>
        <p:nvSpPr>
          <p:cNvPr id="1105" name="Shape 110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2" name="Shape 111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1113" name="Shape 111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Shape 1119"/>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0" name="Shape 112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1121" name="Shape 112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Shape 112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8" name="Shape 112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1129" name="Shape 112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Shape 1135"/>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36" name="Shape 113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1137" name="Shape 113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Shape 1143"/>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4" name="Shape 114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not just write tests, but do TDD</a:t>
            </a:r>
            <a:endParaRPr lang="hu-HU" sz="1100" kern="1200" dirty="0">
              <a:solidFill>
                <a:schemeClr val="tx1"/>
              </a:solidFill>
              <a:latin typeface="+mn-lt"/>
              <a:ea typeface="+mn-ea"/>
              <a:cs typeface="+mn-cs"/>
            </a:endParaRPr>
          </a:p>
        </p:txBody>
      </p:sp>
      <p:sp>
        <p:nvSpPr>
          <p:cNvPr id="1145" name="Shape 114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139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This is how we make a lot of technical debts.</a:t>
            </a:r>
            <a:endParaRPr lang="hu-HU" sz="1100" kern="1200" dirty="0">
              <a:solidFill>
                <a:schemeClr val="tx1"/>
              </a:solidFill>
              <a:latin typeface="+mn-lt"/>
              <a:ea typeface="+mn-ea"/>
              <a:cs typeface="+mn-cs"/>
            </a:endParaRPr>
          </a:p>
        </p:txBody>
      </p:sp>
      <p:sp>
        <p:nvSpPr>
          <p:cNvPr id="190" name="Shape 19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Shape 1151"/>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52" name="Shape 115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take your time to rephrase what you want to express by code</a:t>
            </a:r>
            <a:endParaRPr lang="hu-HU" sz="1100" kern="1200" dirty="0">
              <a:solidFill>
                <a:schemeClr val="tx1"/>
              </a:solidFill>
              <a:latin typeface="+mn-lt"/>
              <a:ea typeface="+mn-ea"/>
              <a:cs typeface="+mn-cs"/>
            </a:endParaRPr>
          </a:p>
        </p:txBody>
      </p:sp>
      <p:sp>
        <p:nvSpPr>
          <p:cNvPr id="1153" name="Shape 115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140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Shape 1159"/>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0" name="Shape 116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1161" name="Shape 116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141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Shape 116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8" name="Shape 116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improve yourself: read books (at least 6/year), read blogs, go to conferences, watch videos, talk to others, learn</a:t>
            </a:r>
            <a:endParaRPr lang="hu-HU" sz="1100" kern="1200" dirty="0" smtClean="0">
              <a:solidFill>
                <a:schemeClr val="tx1"/>
              </a:solidFill>
              <a:latin typeface="+mn-lt"/>
              <a:ea typeface="+mn-ea"/>
              <a:cs typeface="+mn-cs"/>
            </a:endParaRPr>
          </a:p>
          <a:p>
            <a:r>
              <a:rPr lang="en-US" sz="1100" b="1" kern="1200" smtClean="0">
                <a:solidFill>
                  <a:schemeClr val="tx1"/>
                </a:solidFill>
                <a:latin typeface="+mn-lt"/>
                <a:ea typeface="+mn-ea"/>
                <a:cs typeface="+mn-cs"/>
              </a:rPr>
              <a:t>improve the code: when you improved your skills return and improve your code as well</a:t>
            </a:r>
            <a:endParaRPr lang="hu-HU" sz="1100" kern="1200">
              <a:solidFill>
                <a:schemeClr val="tx1"/>
              </a:solidFill>
              <a:latin typeface="+mn-lt"/>
              <a:ea typeface="+mn-ea"/>
              <a:cs typeface="+mn-cs"/>
            </a:endParaRPr>
          </a:p>
        </p:txBody>
      </p:sp>
      <p:sp>
        <p:nvSpPr>
          <p:cNvPr id="1169" name="Shape 116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142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Shape 1175"/>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76" name="Shape 117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r>
              <a:rPr lang="en" sz="1100">
                <a:solidFill>
                  <a:schemeClr val="dk1"/>
                </a:solidFill>
                <a:latin typeface="Calibri"/>
                <a:ea typeface="Calibri"/>
                <a:cs typeface="Calibri"/>
                <a:sym typeface="Calibri"/>
              </a:rPr>
              <a:t>improve yourself: read books (at least 6/year), read blogs, go to conferences, watch videos, talk to others, learn</a:t>
            </a:r>
          </a:p>
          <a:p>
            <a:pPr marR="0" lvl="0" algn="l" rtl="0">
              <a:spcBef>
                <a:spcPts val="0"/>
              </a:spcBef>
              <a:buNone/>
            </a:pPr>
            <a:r>
              <a:rPr lang="en" sz="1100">
                <a:solidFill>
                  <a:schemeClr val="dk1"/>
                </a:solidFill>
                <a:latin typeface="Calibri"/>
                <a:ea typeface="Calibri"/>
                <a:cs typeface="Calibri"/>
                <a:sym typeface="Calibri"/>
              </a:rPr>
              <a:t>improve the code: when you improved your skills return and improve your code as well</a:t>
            </a:r>
          </a:p>
        </p:txBody>
      </p:sp>
      <p:sp>
        <p:nvSpPr>
          <p:cNvPr id="1177" name="Shape 117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143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Shape 1183"/>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84" name="Shape 118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1185" name="Shape 118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144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Shape 1193"/>
          <p:cNvSpPr txBox="1">
            <a:spLocks noGrp="1"/>
          </p:cNvSpPr>
          <p:nvPr>
            <p:ph type="body" idx="1"/>
          </p:nvPr>
        </p:nvSpPr>
        <p:spPr>
          <a:xfrm>
            <a:off x="685800" y="4343405"/>
            <a:ext cx="5486400" cy="4114805"/>
          </a:xfrm>
          <a:prstGeom prst="rect">
            <a:avLst/>
          </a:prstGeom>
        </p:spPr>
        <p:txBody>
          <a:bodyPr lIns="91425" tIns="91425" rIns="91425" bIns="91425" anchor="ctr" anchorCtr="0">
            <a:noAutofit/>
          </a:bodyPr>
          <a:lstStyle/>
          <a:p>
            <a:pPr>
              <a:spcBef>
                <a:spcPts val="0"/>
              </a:spcBef>
              <a:buNone/>
            </a:pPr>
            <a:endParaRPr/>
          </a:p>
        </p:txBody>
      </p:sp>
      <p:sp>
        <p:nvSpPr>
          <p:cNvPr id="1194" name="Shape 1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Shape 1199"/>
          <p:cNvSpPr>
            <a:spLocks noGrp="1" noRot="1" noChangeAspect="1"/>
          </p:cNvSpPr>
          <p:nvPr>
            <p:ph type="sldImg" idx="2"/>
          </p:nvPr>
        </p:nvSpPr>
        <p:spPr>
          <a:xfrm>
            <a:off x="91458" y="685837"/>
            <a:ext cx="6675082" cy="3429186"/>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00" name="Shape 1200"/>
          <p:cNvSpPr txBox="1">
            <a:spLocks noGrp="1"/>
          </p:cNvSpPr>
          <p:nvPr>
            <p:ph type="body" idx="1"/>
          </p:nvPr>
        </p:nvSpPr>
        <p:spPr>
          <a:xfrm>
            <a:off x="685800" y="4343405"/>
            <a:ext cx="5486400" cy="4114805"/>
          </a:xfrm>
          <a:prstGeom prst="rect">
            <a:avLst/>
          </a:prstGeom>
          <a:noFill/>
          <a:ln>
            <a:noFill/>
          </a:ln>
        </p:spPr>
        <p:txBody>
          <a:bodyPr lIns="91425" tIns="45700" rIns="91425" bIns="45700" anchor="t" anchorCtr="0">
            <a:noAutofit/>
          </a:bodyPr>
          <a:lstStyle/>
          <a:p>
            <a:pPr marL="0" marR="0" lvl="0" indent="0" algn="l" rtl="0">
              <a:spcBef>
                <a:spcPts val="0"/>
              </a:spcBef>
              <a:buNone/>
            </a:pPr>
            <a:endParaRPr sz="1400" b="0" i="0" u="none" strike="noStrike" cap="none" baseline="0">
              <a:solidFill>
                <a:schemeClr val="dk1"/>
              </a:solidFill>
              <a:latin typeface="Calibri"/>
              <a:ea typeface="Calibri"/>
              <a:cs typeface="Calibri"/>
              <a:sym typeface="Calibri"/>
            </a:endParaRPr>
          </a:p>
        </p:txBody>
      </p:sp>
      <p:sp>
        <p:nvSpPr>
          <p:cNvPr id="1201" name="Shape 120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146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Shape 1206"/>
          <p:cNvSpPr txBox="1">
            <a:spLocks noGrp="1"/>
          </p:cNvSpPr>
          <p:nvPr>
            <p:ph type="body" idx="1"/>
          </p:nvPr>
        </p:nvSpPr>
        <p:spPr>
          <a:xfrm>
            <a:off x="685800" y="4343405"/>
            <a:ext cx="5486400" cy="4114805"/>
          </a:xfrm>
          <a:prstGeom prst="rect">
            <a:avLst/>
          </a:prstGeom>
        </p:spPr>
        <p:txBody>
          <a:bodyPr lIns="91425" tIns="91425" rIns="91425" bIns="91425" anchor="ctr" anchorCtr="0">
            <a:noAutofit/>
          </a:bodyPr>
          <a:lstStyle/>
          <a:p>
            <a:pPr>
              <a:spcBef>
                <a:spcPts val="0"/>
              </a:spcBef>
              <a:buNone/>
            </a:pPr>
            <a:endParaRPr/>
          </a:p>
        </p:txBody>
      </p:sp>
      <p:sp>
        <p:nvSpPr>
          <p:cNvPr id="1207" name="Shape 1207"/>
          <p:cNvSpPr>
            <a:spLocks noGrp="1" noRot="1" noChangeAspect="1"/>
          </p:cNvSpPr>
          <p:nvPr>
            <p:ph type="sldImg" idx="2"/>
          </p:nvPr>
        </p:nvSpPr>
        <p:spPr>
          <a:xfrm>
            <a:off x="91458" y="685837"/>
            <a:ext cx="6675082" cy="3429186"/>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u="sng" kern="1200" dirty="0" smtClean="0">
                <a:solidFill>
                  <a:schemeClr val="tx1"/>
                </a:solidFill>
                <a:latin typeface="+mn-lt"/>
                <a:ea typeface="+mn-ea"/>
                <a:cs typeface="+mn-cs"/>
                <a:hlinkClick r:id="rId3"/>
              </a:rPr>
              <a:t>http://martinfowler.com/bliki/TechnicalDebtQuadrant.html</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The term </a:t>
            </a:r>
            <a:r>
              <a:rPr lang="en-US" sz="1100" b="1" kern="1200" dirty="0" smtClean="0">
                <a:solidFill>
                  <a:schemeClr val="tx1"/>
                </a:solidFill>
                <a:latin typeface="+mn-lt"/>
                <a:ea typeface="+mn-ea"/>
                <a:cs typeface="+mn-cs"/>
              </a:rPr>
              <a:t>Technical Debt</a:t>
            </a:r>
            <a:r>
              <a:rPr lang="en-US" sz="1100" kern="1200" dirty="0" smtClean="0">
                <a:solidFill>
                  <a:schemeClr val="tx1"/>
                </a:solidFill>
                <a:latin typeface="+mn-lt"/>
                <a:ea typeface="+mn-ea"/>
                <a:cs typeface="+mn-cs"/>
              </a:rPr>
              <a:t> was created by Ward Cunningham to describe the engineering trade-off’s that </a:t>
            </a:r>
            <a:r>
              <a:rPr lang="en-US" sz="1100" b="1" kern="1200" dirty="0" smtClean="0">
                <a:solidFill>
                  <a:schemeClr val="tx1"/>
                </a:solidFill>
                <a:latin typeface="+mn-lt"/>
                <a:ea typeface="+mn-ea"/>
                <a:cs typeface="+mn-cs"/>
              </a:rPr>
              <a:t>software developers and business stakeholders must often make</a:t>
            </a:r>
            <a:r>
              <a:rPr lang="en-US" sz="1100" kern="1200" dirty="0" smtClean="0">
                <a:solidFill>
                  <a:schemeClr val="tx1"/>
                </a:solidFill>
                <a:latin typeface="+mn-lt"/>
                <a:ea typeface="+mn-ea"/>
                <a:cs typeface="+mn-cs"/>
              </a:rPr>
              <a:t> in order to meet schedules and customer expectations.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Like a financial debt, the technical debt </a:t>
            </a:r>
            <a:r>
              <a:rPr lang="en-US" sz="1100" b="1" kern="1200" dirty="0" smtClean="0">
                <a:solidFill>
                  <a:schemeClr val="tx1"/>
                </a:solidFill>
                <a:latin typeface="+mn-lt"/>
                <a:ea typeface="+mn-ea"/>
                <a:cs typeface="+mn-cs"/>
              </a:rPr>
              <a:t>incurs interest payments</a:t>
            </a:r>
            <a:r>
              <a:rPr lang="en-US" sz="1100" kern="1200" dirty="0" smtClean="0">
                <a:solidFill>
                  <a:schemeClr val="tx1"/>
                </a:solidFill>
                <a:latin typeface="+mn-lt"/>
                <a:ea typeface="+mn-ea"/>
                <a:cs typeface="+mn-cs"/>
              </a:rPr>
              <a:t>, which come in the form of the extra effort that </a:t>
            </a:r>
            <a:r>
              <a:rPr lang="en-US" sz="1100" b="1" kern="1200" dirty="0" smtClean="0">
                <a:solidFill>
                  <a:schemeClr val="tx1"/>
                </a:solidFill>
                <a:latin typeface="+mn-lt"/>
                <a:ea typeface="+mn-ea"/>
                <a:cs typeface="+mn-cs"/>
              </a:rPr>
              <a:t>we have to do in future development</a:t>
            </a:r>
            <a:r>
              <a:rPr lang="en-US" sz="1100" kern="1200" dirty="0" smtClean="0">
                <a:solidFill>
                  <a:schemeClr val="tx1"/>
                </a:solidFill>
                <a:latin typeface="+mn-lt"/>
                <a:ea typeface="+mn-ea"/>
                <a:cs typeface="+mn-cs"/>
              </a:rPr>
              <a:t> because of the quick and dirty design choice.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A mess is a </a:t>
            </a:r>
            <a:r>
              <a:rPr lang="en-US" sz="1100" b="1" kern="1200" dirty="0" smtClean="0">
                <a:solidFill>
                  <a:schemeClr val="tx1"/>
                </a:solidFill>
                <a:latin typeface="+mn-lt"/>
                <a:ea typeface="+mn-ea"/>
                <a:cs typeface="+mn-cs"/>
              </a:rPr>
              <a:t>reckless debt which results in crippling interest payments</a:t>
            </a:r>
            <a:r>
              <a:rPr lang="en-US" sz="1100" kern="1200" dirty="0" smtClean="0">
                <a:solidFill>
                  <a:schemeClr val="tx1"/>
                </a:solidFill>
                <a:latin typeface="+mn-lt"/>
                <a:ea typeface="+mn-ea"/>
                <a:cs typeface="+mn-cs"/>
              </a:rPr>
              <a:t> or a long period of paying down the principal.</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The prudent debt to reach a release may not be worth paying down if the interest payments are sufficiently small - such as </a:t>
            </a:r>
            <a:r>
              <a:rPr lang="en-US" sz="1100" b="1" kern="1200" dirty="0" smtClean="0">
                <a:solidFill>
                  <a:schemeClr val="tx1"/>
                </a:solidFill>
                <a:latin typeface="+mn-lt"/>
                <a:ea typeface="+mn-ea"/>
                <a:cs typeface="+mn-cs"/>
              </a:rPr>
              <a:t>if it were in a rarely touched part of the code-base.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The moment you realize what the design should have been, you also realize that you have an inadvertent debt.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Inadvertent debt may come from ignorance.</a:t>
            </a:r>
            <a:r>
              <a:rPr lang="en-US" sz="1100" kern="1200" dirty="0" smtClean="0">
                <a:solidFill>
                  <a:schemeClr val="tx1"/>
                </a:solidFill>
                <a:latin typeface="+mn-lt"/>
                <a:ea typeface="+mn-ea"/>
                <a:cs typeface="+mn-cs"/>
              </a:rPr>
              <a:t> If you learn it can turn to Prudent debt.</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reckless = </a:t>
            </a:r>
            <a:r>
              <a:rPr lang="en-US" sz="1100" kern="1200" dirty="0" err="1" smtClean="0">
                <a:solidFill>
                  <a:schemeClr val="tx1"/>
                </a:solidFill>
                <a:latin typeface="+mn-lt"/>
                <a:ea typeface="+mn-ea"/>
                <a:cs typeface="+mn-cs"/>
              </a:rPr>
              <a:t>meggondolatlan</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prudent = </a:t>
            </a:r>
            <a:r>
              <a:rPr lang="en-US" sz="1100" kern="1200" dirty="0" err="1" smtClean="0">
                <a:solidFill>
                  <a:schemeClr val="tx1"/>
                </a:solidFill>
                <a:latin typeface="+mn-lt"/>
                <a:ea typeface="+mn-ea"/>
                <a:cs typeface="+mn-cs"/>
              </a:rPr>
              <a:t>óvatos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deliberate = </a:t>
            </a:r>
            <a:r>
              <a:rPr lang="en-US" sz="1100" kern="1200" dirty="0" err="1" smtClean="0">
                <a:solidFill>
                  <a:schemeClr val="tx1"/>
                </a:solidFill>
                <a:latin typeface="+mn-lt"/>
                <a:ea typeface="+mn-ea"/>
                <a:cs typeface="+mn-cs"/>
              </a:rPr>
              <a:t>szándékos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inadvertent = </a:t>
            </a:r>
            <a:r>
              <a:rPr lang="en-US" sz="1100" kern="1200" dirty="0" err="1" smtClean="0">
                <a:solidFill>
                  <a:schemeClr val="tx1"/>
                </a:solidFill>
                <a:latin typeface="+mn-lt"/>
                <a:ea typeface="+mn-ea"/>
                <a:cs typeface="+mn-cs"/>
              </a:rPr>
              <a:t>gondatlan</a:t>
            </a:r>
            <a:endParaRPr lang="hu-HU" sz="1100" kern="1200" dirty="0">
              <a:solidFill>
                <a:schemeClr val="tx1"/>
              </a:solidFill>
              <a:latin typeface="+mn-lt"/>
              <a:ea typeface="+mn-ea"/>
              <a:cs typeface="+mn-cs"/>
            </a:endParaRPr>
          </a:p>
        </p:txBody>
      </p:sp>
      <p:sp>
        <p:nvSpPr>
          <p:cNvPr id="199" name="Shape 19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206" name="Shape 20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Software rot, also known as code rot, bit rot, software erosion, software decay or software entropy describes the perceived "rot" which is either a </a:t>
            </a:r>
            <a:r>
              <a:rPr lang="en-US" sz="1100" b="1" kern="1200" dirty="0" smtClean="0">
                <a:solidFill>
                  <a:schemeClr val="tx1"/>
                </a:solidFill>
                <a:latin typeface="+mn-lt"/>
                <a:ea typeface="+mn-ea"/>
                <a:cs typeface="+mn-cs"/>
              </a:rPr>
              <a:t>slow deterioration of software performance over time</a:t>
            </a:r>
            <a:r>
              <a:rPr lang="en-US" sz="1100" kern="1200" dirty="0" smtClean="0">
                <a:solidFill>
                  <a:schemeClr val="tx1"/>
                </a:solidFill>
                <a:latin typeface="+mn-lt"/>
                <a:ea typeface="+mn-ea"/>
                <a:cs typeface="+mn-cs"/>
              </a:rPr>
              <a:t> or its diminishing responsiveness that will eventually </a:t>
            </a:r>
            <a:r>
              <a:rPr lang="en-US" sz="1100" b="1" kern="1200" dirty="0" smtClean="0">
                <a:solidFill>
                  <a:schemeClr val="tx1"/>
                </a:solidFill>
                <a:latin typeface="+mn-lt"/>
                <a:ea typeface="+mn-ea"/>
                <a:cs typeface="+mn-cs"/>
              </a:rPr>
              <a:t>lead to software becoming faulty, unusable, or otherwise called "legacy" and in need of upgrade.</a:t>
            </a:r>
            <a:r>
              <a:rPr lang="en-US" sz="1100" kern="1200" dirty="0" smtClean="0">
                <a:solidFill>
                  <a:schemeClr val="tx1"/>
                </a:solidFill>
                <a:latin typeface="+mn-lt"/>
                <a:ea typeface="+mn-ea"/>
                <a:cs typeface="+mn-cs"/>
              </a:rPr>
              <a:t> This is not a physical phenomenon: the software does not actually decay, but rather suffers from a lack of being responsive and updated with respect to the changing environment in which it resides.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The code gets more and more bugs</a:t>
            </a:r>
            <a:r>
              <a:rPr lang="en-US" sz="1100" kern="1200" dirty="0" smtClean="0">
                <a:solidFill>
                  <a:schemeClr val="tx1"/>
                </a:solidFill>
                <a:latin typeface="+mn-lt"/>
                <a:ea typeface="+mn-ea"/>
                <a:cs typeface="+mn-cs"/>
              </a:rPr>
              <a:t> introduced to it over time. Worse, it tends to get more and more </a:t>
            </a:r>
            <a:r>
              <a:rPr lang="en-US" sz="1100" b="1" kern="1200" dirty="0" smtClean="0">
                <a:solidFill>
                  <a:schemeClr val="tx1"/>
                </a:solidFill>
                <a:latin typeface="+mn-lt"/>
                <a:ea typeface="+mn-ea"/>
                <a:cs typeface="+mn-cs"/>
              </a:rPr>
              <a:t>"correct but ugly/hacky"</a:t>
            </a:r>
            <a:r>
              <a:rPr lang="en-US" sz="1100" kern="1200" dirty="0" smtClean="0">
                <a:solidFill>
                  <a:schemeClr val="tx1"/>
                </a:solidFill>
                <a:latin typeface="+mn-lt"/>
                <a:ea typeface="+mn-ea"/>
                <a:cs typeface="+mn-cs"/>
              </a:rPr>
              <a:t> code. This reduces the integrity of the code, "rotting" it until it eventually falls apart.</a:t>
            </a:r>
            <a:endParaRPr lang="hu-HU" sz="1100" kern="1200" dirty="0">
              <a:solidFill>
                <a:schemeClr val="tx1"/>
              </a:solidFill>
              <a:latin typeface="+mn-lt"/>
              <a:ea typeface="+mn-ea"/>
              <a:cs typeface="+mn-cs"/>
            </a:endParaRPr>
          </a:p>
        </p:txBody>
      </p:sp>
      <p:sp>
        <p:nvSpPr>
          <p:cNvPr id="213" name="Shape 21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100000"/>
              <a:buFont typeface="Arial"/>
              <a:buNone/>
            </a:pPr>
            <a:r>
              <a:rPr lang="en" sz="1100">
                <a:solidFill>
                  <a:schemeClr val="dk1"/>
                </a:solidFill>
                <a:latin typeface="Calibri"/>
                <a:ea typeface="Calibri"/>
                <a:cs typeface="Calibri"/>
                <a:sym typeface="Calibri"/>
              </a:rPr>
              <a:t>Broken window theory - 1982</a:t>
            </a:r>
          </a:p>
          <a:p>
            <a:pPr marL="0" marR="0" lvl="0" indent="0" algn="l" rtl="0">
              <a:spcBef>
                <a:spcPts val="0"/>
              </a:spcBef>
              <a:buClr>
                <a:srgbClr val="000000"/>
              </a:buClr>
              <a:buSzPct val="100000"/>
              <a:buFont typeface="Arial"/>
              <a:buNone/>
            </a:pPr>
            <a:r>
              <a:rPr lang="en" sz="1100">
                <a:solidFill>
                  <a:schemeClr val="dk1"/>
                </a:solidFill>
                <a:latin typeface="Calibri"/>
                <a:ea typeface="Calibri"/>
                <a:cs typeface="Calibri"/>
                <a:sym typeface="Calibri"/>
              </a:rPr>
              <a:t>Consider a building with a few broken windows. If the windows are not repaired, the tendency is for vandals to break a few more windows. Eventually, they may even break into the building, and if it's unoccupied, perhaps become squatters or light fires inside.</a:t>
            </a:r>
          </a:p>
          <a:p>
            <a:pPr marL="0" marR="0" lvl="0" indent="0" algn="l" rtl="0">
              <a:spcBef>
                <a:spcPts val="0"/>
              </a:spcBef>
              <a:buClr>
                <a:srgbClr val="000000"/>
              </a:buClr>
              <a:buSzPct val="100000"/>
              <a:buFont typeface="Arial"/>
              <a:buNone/>
            </a:pPr>
            <a:r>
              <a:rPr lang="en" sz="1100">
                <a:solidFill>
                  <a:schemeClr val="dk1"/>
                </a:solidFill>
                <a:latin typeface="Calibri"/>
                <a:ea typeface="Calibri"/>
                <a:cs typeface="Calibri"/>
                <a:sym typeface="Calibri"/>
              </a:rPr>
              <a:t>Or consider a pavement. Some litter accumulates. Soon, more litter accumulates. Eventually, people even start leaving bags of refuse from take-out restaurants there or even break into cars.</a:t>
            </a:r>
          </a:p>
          <a:p>
            <a:pPr marL="0" marR="0" lvl="0" indent="0" algn="l" rtl="0">
              <a:spcBef>
                <a:spcPts val="0"/>
              </a:spcBef>
              <a:buSzPct val="100000"/>
              <a:buNone/>
            </a:pPr>
            <a:r>
              <a:rPr lang="en" sz="1100" u="sng">
                <a:solidFill>
                  <a:schemeClr val="hlink"/>
                </a:solidFill>
                <a:latin typeface="Calibri"/>
                <a:ea typeface="Calibri"/>
                <a:cs typeface="Calibri"/>
                <a:sym typeface="Calibri"/>
                <a:hlinkClick r:id="rId3"/>
              </a:rPr>
              <a:t>https://en.wikipedia.org/wiki/Broken_windows_theory</a:t>
            </a:r>
          </a:p>
        </p:txBody>
      </p:sp>
      <p:sp>
        <p:nvSpPr>
          <p:cNvPr id="221" name="Shape 22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9" name="Shape 22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Martin Fowler, "a code smell is a surface indication that usually corresponds to a deeper problem in the system".</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"smells are certain structures in the code that indicate violation of fundamental design principles and negatively impact design quality". Code smells are usually not bugs—</a:t>
            </a:r>
            <a:r>
              <a:rPr lang="en-US" sz="1100" b="1" kern="1200" dirty="0" smtClean="0">
                <a:solidFill>
                  <a:schemeClr val="tx1"/>
                </a:solidFill>
                <a:latin typeface="+mn-lt"/>
                <a:ea typeface="+mn-ea"/>
                <a:cs typeface="+mn-cs"/>
              </a:rPr>
              <a:t>they are not technically incorrect and do not currently prevent the program from functioning. Instead, they indicate weaknesses in design that may be slowing down development or increasing the risk of bugs or failures in the future. Bad code smells are an important reason for technical debt.</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https://en.wikipedia.org/wiki/Code_smell</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https://en.wikipedia.org/wiki/Anti-pattern</a:t>
            </a:r>
            <a:endParaRPr lang="hu-HU" sz="1100" kern="1200" dirty="0">
              <a:solidFill>
                <a:schemeClr val="tx1"/>
              </a:solidFill>
              <a:latin typeface="+mn-lt"/>
              <a:ea typeface="+mn-ea"/>
              <a:cs typeface="+mn-cs"/>
            </a:endParaRPr>
          </a:p>
        </p:txBody>
      </p:sp>
      <p:sp>
        <p:nvSpPr>
          <p:cNvPr id="230" name="Shape 23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19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 name="Shape 74"/>
          <p:cNvSpPr txBox="1">
            <a:spLocks noGrp="1"/>
          </p:cNvSpPr>
          <p:nvPr>
            <p:ph type="body" idx="1"/>
          </p:nvPr>
        </p:nvSpPr>
        <p:spPr>
          <a:xfrm>
            <a:off x="685800" y="4343405"/>
            <a:ext cx="5486400" cy="4114805"/>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75" name="Shape 7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You will not make the deadline by making the mess. Indeed, </a:t>
            </a:r>
            <a:r>
              <a:rPr lang="en-US" sz="1100" b="1" kern="1200" dirty="0" smtClean="0">
                <a:solidFill>
                  <a:schemeClr val="tx1"/>
                </a:solidFill>
                <a:latin typeface="+mn-lt"/>
                <a:ea typeface="+mn-ea"/>
                <a:cs typeface="+mn-cs"/>
              </a:rPr>
              <a:t>the mess will slow you down instantly, and will force you to miss the deadline.</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Systems fail because they are complex.</a:t>
            </a:r>
            <a:r>
              <a:rPr lang="en-US" sz="1100" kern="1200" dirty="0" smtClean="0">
                <a:solidFill>
                  <a:schemeClr val="tx1"/>
                </a:solidFill>
                <a:latin typeface="+mn-lt"/>
                <a:ea typeface="+mn-ea"/>
                <a:cs typeface="+mn-cs"/>
              </a:rPr>
              <a:t> Reduce the complexity to have an easily understandable system.</a:t>
            </a:r>
            <a:endParaRPr lang="hu-HU" sz="1100" kern="1200" dirty="0">
              <a:solidFill>
                <a:schemeClr val="tx1"/>
              </a:solidFill>
              <a:latin typeface="+mn-lt"/>
              <a:ea typeface="+mn-ea"/>
              <a:cs typeface="+mn-cs"/>
            </a:endParaRPr>
          </a:p>
        </p:txBody>
      </p:sp>
      <p:sp>
        <p:nvSpPr>
          <p:cNvPr id="239" name="Shape 23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5" name="Shape 24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246" name="Shape 24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253" name="Shape 25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260" name="Shape 26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267" name="Shape 26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274" name="Shape 27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1" name="Shape 28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282" name="Shape 28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We are </a:t>
            </a:r>
            <a:r>
              <a:rPr lang="en-US" sz="1100" b="1" kern="1200" dirty="0" smtClean="0">
                <a:solidFill>
                  <a:schemeClr val="tx1"/>
                </a:solidFill>
                <a:latin typeface="+mn-lt"/>
                <a:ea typeface="+mn-ea"/>
                <a:cs typeface="+mn-cs"/>
              </a:rPr>
              <a:t>unprofessional</a:t>
            </a:r>
            <a:r>
              <a:rPr lang="en-US" sz="1100" kern="1200" dirty="0" smtClean="0">
                <a:solidFill>
                  <a:schemeClr val="tx1"/>
                </a:solidFill>
                <a:latin typeface="+mn-lt"/>
                <a:ea typeface="+mn-ea"/>
                <a:cs typeface="+mn-cs"/>
              </a:rPr>
              <a:t>. This may be a bitter pill to swallow. How could this mess be our fault? What about the requirements? What about the schedule? What about the stupid managers and the useless marketing types? Don’t they bear some of the blame? No. The </a:t>
            </a:r>
            <a:r>
              <a:rPr lang="en-US" sz="1100" b="1" kern="1200" dirty="0" smtClean="0">
                <a:solidFill>
                  <a:schemeClr val="tx1"/>
                </a:solidFill>
                <a:latin typeface="+mn-lt"/>
                <a:ea typeface="+mn-ea"/>
                <a:cs typeface="+mn-cs"/>
              </a:rPr>
              <a:t>managers</a:t>
            </a:r>
            <a:r>
              <a:rPr lang="en-US" sz="1100" kern="1200" dirty="0" smtClean="0">
                <a:solidFill>
                  <a:schemeClr val="tx1"/>
                </a:solidFill>
                <a:latin typeface="+mn-lt"/>
                <a:ea typeface="+mn-ea"/>
                <a:cs typeface="+mn-cs"/>
              </a:rPr>
              <a:t> and marketers look to us for the information they </a:t>
            </a:r>
            <a:r>
              <a:rPr lang="en-US" sz="1100" b="1" kern="1200" dirty="0" smtClean="0">
                <a:solidFill>
                  <a:schemeClr val="tx1"/>
                </a:solidFill>
                <a:latin typeface="+mn-lt"/>
                <a:ea typeface="+mn-ea"/>
                <a:cs typeface="+mn-cs"/>
              </a:rPr>
              <a:t>need to make promises and commitments</a:t>
            </a:r>
            <a:r>
              <a:rPr lang="en-US" sz="1100" kern="1200" dirty="0" smtClean="0">
                <a:solidFill>
                  <a:schemeClr val="tx1"/>
                </a:solidFill>
                <a:latin typeface="+mn-lt"/>
                <a:ea typeface="+mn-ea"/>
                <a:cs typeface="+mn-cs"/>
              </a:rPr>
              <a:t>; and even when they don’t look to us, </a:t>
            </a:r>
            <a:r>
              <a:rPr lang="en-US" sz="1100" b="1" kern="1200" dirty="0" smtClean="0">
                <a:solidFill>
                  <a:schemeClr val="tx1"/>
                </a:solidFill>
                <a:latin typeface="+mn-lt"/>
                <a:ea typeface="+mn-ea"/>
                <a:cs typeface="+mn-cs"/>
              </a:rPr>
              <a:t>we should not be shy about telling them what we think</a:t>
            </a:r>
            <a:r>
              <a:rPr lang="en-US" sz="1100" kern="1200" dirty="0" smtClean="0">
                <a:solidFill>
                  <a:schemeClr val="tx1"/>
                </a:solidFill>
                <a:latin typeface="+mn-lt"/>
                <a:ea typeface="+mn-ea"/>
                <a:cs typeface="+mn-cs"/>
              </a:rPr>
              <a:t>. The users look to us to validate the way the requirements will fit into the system. </a:t>
            </a:r>
            <a:r>
              <a:rPr lang="en-US" sz="1100" b="1" kern="1200" dirty="0" smtClean="0">
                <a:solidFill>
                  <a:schemeClr val="tx1"/>
                </a:solidFill>
                <a:latin typeface="+mn-lt"/>
                <a:ea typeface="+mn-ea"/>
                <a:cs typeface="+mn-cs"/>
              </a:rPr>
              <a:t>The project managers look to us to help work out the schedule. </a:t>
            </a:r>
            <a:endParaRPr lang="hu-HU" sz="1100" kern="1200" dirty="0">
              <a:solidFill>
                <a:schemeClr val="tx1"/>
              </a:solidFill>
              <a:latin typeface="+mn-lt"/>
              <a:ea typeface="+mn-ea"/>
              <a:cs typeface="+mn-cs"/>
            </a:endParaRPr>
          </a:p>
        </p:txBody>
      </p:sp>
      <p:sp>
        <p:nvSpPr>
          <p:cNvPr id="290" name="Shape 29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2" name="Shape 30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You lose time because it will be hard to understand what is in the code. </a:t>
            </a:r>
            <a:r>
              <a:rPr lang="en-US" sz="1100" b="1" kern="1200" dirty="0" smtClean="0">
                <a:solidFill>
                  <a:schemeClr val="tx1"/>
                </a:solidFill>
                <a:latin typeface="+mn-lt"/>
                <a:ea typeface="+mn-ea"/>
                <a:cs typeface="+mn-cs"/>
              </a:rPr>
              <a:t>Even new people will bother you to ask questions about your code.</a:t>
            </a:r>
            <a:r>
              <a:rPr lang="en-US" sz="1100" kern="1200" dirty="0" smtClean="0">
                <a:solidFill>
                  <a:schemeClr val="tx1"/>
                </a:solidFill>
                <a:latin typeface="+mn-lt"/>
                <a:ea typeface="+mn-ea"/>
                <a:cs typeface="+mn-cs"/>
              </a:rPr>
              <a:t> If a code is not easy to understand you can even break something on refactoring (you change it because bad naming can fool you) afterwards </a:t>
            </a:r>
            <a:r>
              <a:rPr lang="en-US" sz="1100" b="1" kern="1200" dirty="0" smtClean="0">
                <a:solidFill>
                  <a:schemeClr val="tx1"/>
                </a:solidFill>
                <a:latin typeface="+mn-lt"/>
                <a:ea typeface="+mn-ea"/>
                <a:cs typeface="+mn-cs"/>
              </a:rPr>
              <a:t>you need extra time to debug</a:t>
            </a:r>
            <a:r>
              <a:rPr lang="en-US" sz="1100" kern="1200" dirty="0" smtClean="0">
                <a:solidFill>
                  <a:schemeClr val="tx1"/>
                </a:solidFill>
                <a:latin typeface="+mn-lt"/>
                <a:ea typeface="+mn-ea"/>
                <a:cs typeface="+mn-cs"/>
              </a:rPr>
              <a:t> what was broken and where to fix.</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Stop wasting someone else's time by saving your time to find a proper naming and write clean code.</a:t>
            </a:r>
            <a:endParaRPr lang="hu-HU" sz="1100" kern="1200" dirty="0">
              <a:solidFill>
                <a:schemeClr val="tx1"/>
              </a:solidFill>
              <a:latin typeface="+mn-lt"/>
              <a:ea typeface="+mn-ea"/>
              <a:cs typeface="+mn-cs"/>
            </a:endParaRPr>
          </a:p>
        </p:txBody>
      </p:sp>
      <p:sp>
        <p:nvSpPr>
          <p:cNvPr id="303" name="Shape 30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9" name="Shape 30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310" name="Shape 31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29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343405"/>
            <a:ext cx="5486400" cy="4114805"/>
          </a:xfrm>
          <a:prstGeom prst="rect">
            <a:avLst/>
          </a:prstGeom>
        </p:spPr>
        <p:txBody>
          <a:bodyPr lIns="91425" tIns="91425" rIns="91425" bIns="91425" anchor="ctr" anchorCtr="0">
            <a:noAutofit/>
          </a:bodyPr>
          <a:lstStyle/>
          <a:p>
            <a:pPr>
              <a:spcBef>
                <a:spcPts val="0"/>
              </a:spcBef>
              <a:buNone/>
            </a:pPr>
            <a:endParaRPr sz="1100">
              <a:latin typeface="Calibri"/>
              <a:ea typeface="Calibri"/>
              <a:cs typeface="Calibri"/>
              <a:sym typeface="Calibri"/>
            </a:endParaRPr>
          </a:p>
        </p:txBody>
      </p:sp>
      <p:sp>
        <p:nvSpPr>
          <p:cNvPr id="81" name="Shape 81"/>
          <p:cNvSpPr>
            <a:spLocks noGrp="1" noRot="1" noChangeAspect="1"/>
          </p:cNvSpPr>
          <p:nvPr>
            <p:ph type="sldImg" idx="2"/>
          </p:nvPr>
        </p:nvSpPr>
        <p:spPr>
          <a:xfrm>
            <a:off x="91458" y="685837"/>
            <a:ext cx="6675082" cy="3429186"/>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317" name="Shape 31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100000"/>
              <a:buNone/>
            </a:pPr>
            <a:r>
              <a:rPr lang="en" sz="1100">
                <a:solidFill>
                  <a:schemeClr val="dk1"/>
                </a:solidFill>
                <a:latin typeface="Calibri"/>
                <a:ea typeface="Calibri"/>
                <a:cs typeface="Calibri"/>
                <a:sym typeface="Calibri"/>
              </a:rPr>
              <a:t>Now, programmers are generally an intelligent bunch. But it’s still a mistake to think, “Oh, other programmers will understand everything I’ve done here without any simplification or explanation of my code.” It’s not a matter of intelligence—it’s a matter of knowledge. Programmers who are new to your code don’t know anything about it; they have to learn. The easier you make it for them to learn, the faster they are going to figure it out, and the easier it will be for them to use it.</a:t>
            </a:r>
          </a:p>
        </p:txBody>
      </p:sp>
      <p:sp>
        <p:nvSpPr>
          <p:cNvPr id="325" name="Shape 32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2" name="Shape 33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 Law of Simplicity: </a:t>
            </a:r>
            <a:r>
              <a:rPr lang="en-US" sz="1100" b="1" kern="1200" dirty="0" smtClean="0">
                <a:solidFill>
                  <a:schemeClr val="tx1"/>
                </a:solidFill>
                <a:latin typeface="+mn-lt"/>
                <a:ea typeface="+mn-ea"/>
                <a:cs typeface="+mn-cs"/>
              </a:rPr>
              <a:t>The ease of maintenance of any piece of software is proportional to the simplicity of its individual pieces</a:t>
            </a:r>
            <a:r>
              <a:rPr lang="en-US" sz="1100" kern="1200" dirty="0" smtClean="0">
                <a:solidFill>
                  <a:schemeClr val="tx1"/>
                </a:solidFill>
                <a:latin typeface="+mn-lt"/>
                <a:ea typeface="+mn-ea"/>
                <a:cs typeface="+mn-cs"/>
              </a:rPr>
              <a:t>. -- an average-sized computer program is so complex that </a:t>
            </a:r>
            <a:r>
              <a:rPr lang="en-US" sz="1100" b="1" kern="1200" dirty="0" smtClean="0">
                <a:solidFill>
                  <a:schemeClr val="tx1"/>
                </a:solidFill>
                <a:latin typeface="+mn-lt"/>
                <a:ea typeface="+mn-ea"/>
                <a:cs typeface="+mn-cs"/>
              </a:rPr>
              <a:t>no human being could comprehend it all at once. </a:t>
            </a:r>
            <a:r>
              <a:rPr lang="en-US" sz="1100" kern="1200" dirty="0" smtClean="0">
                <a:solidFill>
                  <a:schemeClr val="tx1"/>
                </a:solidFill>
                <a:latin typeface="+mn-lt"/>
                <a:ea typeface="+mn-ea"/>
                <a:cs typeface="+mn-cs"/>
              </a:rPr>
              <a:t>It’s only possible to comprehend pieces of it.</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So, a “good programmer” should do everything in his power to make what </a:t>
            </a:r>
            <a:r>
              <a:rPr lang="en-US" sz="1100" b="1" kern="1200" dirty="0" smtClean="0">
                <a:solidFill>
                  <a:schemeClr val="tx1"/>
                </a:solidFill>
                <a:latin typeface="+mn-lt"/>
                <a:ea typeface="+mn-ea"/>
                <a:cs typeface="+mn-cs"/>
              </a:rPr>
              <a:t>he writes as simple as possible to other programmers.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Spending a little more time writing simple code turns out to be faster than writing lots of code quickly at the beginning and then spending a lot of time trying to understand it later.</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Spending time keeping your code clean is not just cost effective; it’s a matter of professional survival.</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The immediate benefits of clear code are fewer defects, easier sharing of code, and smoother development.</a:t>
            </a:r>
            <a:endParaRPr lang="hu-HU" sz="1100" kern="1200" dirty="0">
              <a:solidFill>
                <a:schemeClr val="tx1"/>
              </a:solidFill>
              <a:latin typeface="+mn-lt"/>
              <a:ea typeface="+mn-ea"/>
              <a:cs typeface="+mn-cs"/>
            </a:endParaRPr>
          </a:p>
        </p:txBody>
      </p:sp>
      <p:sp>
        <p:nvSpPr>
          <p:cNvPr id="333" name="Shape 33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 @author field of a </a:t>
            </a:r>
            <a:r>
              <a:rPr lang="en-US" sz="1100" kern="1200" dirty="0" err="1" smtClean="0">
                <a:solidFill>
                  <a:schemeClr val="tx1"/>
                </a:solidFill>
                <a:latin typeface="+mn-lt"/>
                <a:ea typeface="+mn-ea"/>
                <a:cs typeface="+mn-cs"/>
              </a:rPr>
              <a:t>Javadoc</a:t>
            </a:r>
            <a:r>
              <a:rPr lang="en-US" sz="1100" kern="1200" dirty="0" smtClean="0">
                <a:solidFill>
                  <a:schemeClr val="tx1"/>
                </a:solidFill>
                <a:latin typeface="+mn-lt"/>
                <a:ea typeface="+mn-ea"/>
                <a:cs typeface="+mn-cs"/>
              </a:rPr>
              <a:t> tells us who we are. We are authors. And one thing about authors is that they have readers. Indeed, authors are responsible for communicating well with their readers. The next time you write a line of code, remember you are an author, </a:t>
            </a:r>
            <a:r>
              <a:rPr lang="en-US" sz="1100" b="1" kern="1200" dirty="0" smtClean="0">
                <a:solidFill>
                  <a:schemeClr val="tx1"/>
                </a:solidFill>
                <a:latin typeface="+mn-lt"/>
                <a:ea typeface="+mn-ea"/>
                <a:cs typeface="+mn-cs"/>
              </a:rPr>
              <a:t>writing for readers who will judge your effort.</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no code ownership, like zero bug culture, pair </a:t>
            </a:r>
            <a:r>
              <a:rPr lang="en-US" sz="1100" kern="1200" dirty="0" err="1" smtClean="0">
                <a:solidFill>
                  <a:schemeClr val="tx1"/>
                </a:solidFill>
                <a:latin typeface="+mn-lt"/>
                <a:ea typeface="+mn-ea"/>
                <a:cs typeface="+mn-cs"/>
              </a:rPr>
              <a:t>programing</a:t>
            </a:r>
            <a:r>
              <a:rPr lang="en-US" sz="1100" kern="1200" dirty="0" smtClean="0">
                <a:solidFill>
                  <a:schemeClr val="tx1"/>
                </a:solidFill>
                <a:latin typeface="+mn-lt"/>
                <a:ea typeface="+mn-ea"/>
                <a:cs typeface="+mn-cs"/>
              </a:rPr>
              <a:t> and strict TDD</a:t>
            </a:r>
            <a:endParaRPr lang="hu-HU" sz="1100" kern="1200" dirty="0">
              <a:solidFill>
                <a:schemeClr val="tx1"/>
              </a:solidFill>
              <a:latin typeface="+mn-lt"/>
              <a:ea typeface="+mn-ea"/>
              <a:cs typeface="+mn-cs"/>
            </a:endParaRPr>
          </a:p>
        </p:txBody>
      </p:sp>
      <p:sp>
        <p:nvSpPr>
          <p:cNvPr id="340" name="Shape 34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It’s not enough to write the code well. The code has to be kept clean over time. We’ve all seen code rot and degrade as time passes. So </a:t>
            </a:r>
            <a:r>
              <a:rPr lang="en-US" sz="1100" b="1" kern="1200" dirty="0" smtClean="0">
                <a:solidFill>
                  <a:schemeClr val="tx1"/>
                </a:solidFill>
                <a:latin typeface="+mn-lt"/>
                <a:ea typeface="+mn-ea"/>
                <a:cs typeface="+mn-cs"/>
              </a:rPr>
              <a:t>we must take an active role in preventing this degradation.</a:t>
            </a:r>
            <a:r>
              <a:rPr lang="en-US" sz="1100" kern="1200" dirty="0" smtClean="0">
                <a:solidFill>
                  <a:schemeClr val="tx1"/>
                </a:solidFill>
                <a:latin typeface="+mn-lt"/>
                <a:ea typeface="+mn-ea"/>
                <a:cs typeface="+mn-cs"/>
              </a:rPr>
              <a:t> The Boy Scouts of America have a simple rule that we can apply to our profession. Leave the campground cleaner than you found it.</a:t>
            </a:r>
            <a:endParaRPr lang="hu-HU" sz="1100" kern="1200" dirty="0">
              <a:solidFill>
                <a:schemeClr val="tx1"/>
              </a:solidFill>
              <a:latin typeface="+mn-lt"/>
              <a:ea typeface="+mn-ea"/>
              <a:cs typeface="+mn-cs"/>
            </a:endParaRPr>
          </a:p>
        </p:txBody>
      </p:sp>
      <p:sp>
        <p:nvSpPr>
          <p:cNvPr id="347" name="Shape 34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355" name="Shape 35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3" name="Shape 36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364" name="Shape 36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1" name="Shape 37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b="0" i="0" u="none" strike="noStrike" cap="none" baseline="0">
              <a:solidFill>
                <a:schemeClr val="dk1"/>
              </a:solidFill>
              <a:latin typeface="Calibri"/>
              <a:ea typeface="Calibri"/>
              <a:cs typeface="Calibri"/>
              <a:sym typeface="Calibri"/>
            </a:endParaRPr>
          </a:p>
        </p:txBody>
      </p:sp>
      <p:sp>
        <p:nvSpPr>
          <p:cNvPr id="372" name="Shape 37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8" name="Shape 37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It is </a:t>
            </a:r>
            <a:r>
              <a:rPr lang="en-US" sz="1100" b="1" kern="1200" dirty="0" smtClean="0">
                <a:solidFill>
                  <a:schemeClr val="tx1"/>
                </a:solidFill>
                <a:latin typeface="+mn-lt"/>
                <a:ea typeface="+mn-ea"/>
                <a:cs typeface="+mn-cs"/>
              </a:rPr>
              <a:t>already bad if you need to comment it</a:t>
            </a:r>
            <a:r>
              <a:rPr lang="en-US" sz="1100" kern="1200" dirty="0" smtClean="0">
                <a:solidFill>
                  <a:schemeClr val="tx1"/>
                </a:solidFill>
                <a:latin typeface="+mn-lt"/>
                <a:ea typeface="+mn-ea"/>
                <a:cs typeface="+mn-cs"/>
              </a:rPr>
              <a:t> or check the code for what is it used for</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If a name requires a comment, then the name does not reveal its intent. </a:t>
            </a:r>
            <a:endParaRPr lang="hu-HU" sz="1100" kern="1200" dirty="0">
              <a:solidFill>
                <a:schemeClr val="tx1"/>
              </a:solidFill>
              <a:latin typeface="+mn-lt"/>
              <a:ea typeface="+mn-ea"/>
              <a:cs typeface="+mn-cs"/>
            </a:endParaRPr>
          </a:p>
        </p:txBody>
      </p:sp>
      <p:sp>
        <p:nvSpPr>
          <p:cNvPr id="379" name="Shape 37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5" name="Shape 38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386" name="Shape 38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39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“There are 100 different features we could work on today, but we only have the manpower to work on 2. </a:t>
            </a:r>
            <a:r>
              <a:rPr lang="en-US" sz="1100" b="1" kern="1200" dirty="0" smtClean="0">
                <a:solidFill>
                  <a:schemeClr val="tx1"/>
                </a:solidFill>
                <a:latin typeface="+mn-lt"/>
                <a:ea typeface="+mn-ea"/>
                <a:cs typeface="+mn-cs"/>
              </a:rPr>
              <a:t>Which ones should we work on first?”</a:t>
            </a:r>
            <a:endParaRPr lang="hu-HU" sz="1100" kern="1200" dirty="0">
              <a:solidFill>
                <a:schemeClr val="tx1"/>
              </a:solidFill>
              <a:latin typeface="+mn-lt"/>
              <a:ea typeface="+mn-ea"/>
              <a:cs typeface="+mn-cs"/>
            </a:endParaRPr>
          </a:p>
        </p:txBody>
      </p:sp>
      <p:sp>
        <p:nvSpPr>
          <p:cNvPr id="89" name="Shape 8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4" name="Shape 39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These comments are redundant and </a:t>
            </a:r>
            <a:r>
              <a:rPr lang="en-US" sz="1100" b="1" kern="1200" dirty="0" smtClean="0">
                <a:solidFill>
                  <a:schemeClr val="tx1"/>
                </a:solidFill>
                <a:latin typeface="+mn-lt"/>
                <a:ea typeface="+mn-ea"/>
                <a:cs typeface="+mn-cs"/>
              </a:rPr>
              <a:t>not helpful at all.</a:t>
            </a:r>
            <a:endParaRPr lang="hu-HU" sz="1100" kern="1200" dirty="0">
              <a:solidFill>
                <a:schemeClr val="tx1"/>
              </a:solidFill>
              <a:latin typeface="+mn-lt"/>
              <a:ea typeface="+mn-ea"/>
              <a:cs typeface="+mn-cs"/>
            </a:endParaRPr>
          </a:p>
        </p:txBody>
      </p:sp>
      <p:sp>
        <p:nvSpPr>
          <p:cNvPr id="395" name="Shape 39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2" name="Shape 40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Easier to read, and probably </a:t>
            </a:r>
            <a:r>
              <a:rPr lang="en-US" sz="1100" b="1" kern="1200" dirty="0" smtClean="0">
                <a:solidFill>
                  <a:schemeClr val="tx1"/>
                </a:solidFill>
                <a:latin typeface="+mn-lt"/>
                <a:ea typeface="+mn-ea"/>
                <a:cs typeface="+mn-cs"/>
              </a:rPr>
              <a:t>in the source code will be easier to use.</a:t>
            </a:r>
            <a:endParaRPr lang="hu-HU" sz="1100" kern="1200" dirty="0">
              <a:solidFill>
                <a:schemeClr val="tx1"/>
              </a:solidFill>
              <a:latin typeface="+mn-lt"/>
              <a:ea typeface="+mn-ea"/>
              <a:cs typeface="+mn-cs"/>
            </a:endParaRPr>
          </a:p>
        </p:txBody>
      </p:sp>
      <p:sp>
        <p:nvSpPr>
          <p:cNvPr id="403" name="Shape 40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9" name="Shape 40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410" name="Shape 41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8" name="Shape 41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a:solidFill>
                  <a:schemeClr val="dk1"/>
                </a:solidFill>
                <a:latin typeface="Calibri"/>
                <a:ea typeface="Calibri"/>
                <a:cs typeface="Calibri"/>
                <a:sym typeface="Calibri"/>
              </a:rPr>
              <a:t>What is this for?</a:t>
            </a:r>
          </a:p>
        </p:txBody>
      </p:sp>
      <p:sp>
        <p:nvSpPr>
          <p:cNvPr id="419" name="Shape 41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a:solidFill>
                  <a:schemeClr val="dk1"/>
                </a:solidFill>
                <a:latin typeface="Calibri"/>
                <a:ea typeface="Calibri"/>
                <a:cs typeface="Calibri"/>
                <a:sym typeface="Calibri"/>
              </a:rPr>
              <a:t>Collecting flagged cells in a Minesweeper game.</a:t>
            </a:r>
          </a:p>
        </p:txBody>
      </p:sp>
      <p:sp>
        <p:nvSpPr>
          <p:cNvPr id="428" name="Shape 42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6" name="Shape 43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Why not using a Cell instead of an array? It is responsible for Cells and also increases readability.</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One difference between a smart programmer and a professional programmer is that the professional understands that </a:t>
            </a:r>
            <a:r>
              <a:rPr lang="en-US" sz="1100" b="1" kern="1200" dirty="0" smtClean="0">
                <a:solidFill>
                  <a:schemeClr val="tx1"/>
                </a:solidFill>
                <a:latin typeface="+mn-lt"/>
                <a:ea typeface="+mn-ea"/>
                <a:cs typeface="+mn-cs"/>
              </a:rPr>
              <a:t>clarity is king</a:t>
            </a:r>
            <a:r>
              <a:rPr lang="en-US" sz="1100" kern="1200" dirty="0" smtClean="0">
                <a:solidFill>
                  <a:schemeClr val="tx1"/>
                </a:solidFill>
                <a:latin typeface="+mn-lt"/>
                <a:ea typeface="+mn-ea"/>
                <a:cs typeface="+mn-cs"/>
              </a:rPr>
              <a:t>. Professionals use their powers for good and write code that others can understand. </a:t>
            </a:r>
            <a:endParaRPr lang="hu-HU" sz="1100" kern="1200" dirty="0">
              <a:solidFill>
                <a:schemeClr val="tx1"/>
              </a:solidFill>
              <a:latin typeface="+mn-lt"/>
              <a:ea typeface="+mn-ea"/>
              <a:cs typeface="+mn-cs"/>
            </a:endParaRPr>
          </a:p>
        </p:txBody>
      </p:sp>
      <p:sp>
        <p:nvSpPr>
          <p:cNvPr id="437" name="Shape 43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a:solidFill>
                  <a:schemeClr val="dk1"/>
                </a:solidFill>
                <a:latin typeface="Calibri"/>
                <a:ea typeface="Calibri"/>
                <a:cs typeface="Calibri"/>
                <a:sym typeface="Calibri"/>
              </a:rPr>
              <a:t>If ”accounts” is a collection you should not use List in the name.</a:t>
            </a:r>
          </a:p>
        </p:txBody>
      </p:sp>
      <p:sp>
        <p:nvSpPr>
          <p:cNvPr id="445" name="Shape 44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1" name="Shape 45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452" name="Shape 45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9" name="Shape 45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460" name="Shape 46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7" name="Shape 46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468" name="Shape 46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49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100000"/>
              <a:buNone/>
            </a:pPr>
            <a:r>
              <a:rPr lang="en" sz="1100">
                <a:solidFill>
                  <a:schemeClr val="dk1"/>
                </a:solidFill>
                <a:latin typeface="Calibri"/>
                <a:ea typeface="Calibri"/>
                <a:cs typeface="Calibri"/>
                <a:sym typeface="Calibri"/>
              </a:rPr>
              <a:t>Desirability: How much do we want to do something?</a:t>
            </a:r>
          </a:p>
          <a:p>
            <a:pPr marL="0" marR="0" lvl="0" indent="0" algn="l" rtl="0">
              <a:spcBef>
                <a:spcPts val="0"/>
              </a:spcBef>
              <a:buSzPct val="100000"/>
              <a:buNone/>
            </a:pPr>
            <a:r>
              <a:rPr lang="en" sz="1100">
                <a:solidFill>
                  <a:schemeClr val="dk1"/>
                </a:solidFill>
                <a:latin typeface="Calibri"/>
                <a:ea typeface="Calibri"/>
                <a:cs typeface="Calibri"/>
                <a:sym typeface="Calibri"/>
              </a:rPr>
              <a:t>Value: How much does this help our users?</a:t>
            </a:r>
          </a:p>
          <a:p>
            <a:pPr marL="0" marR="0" lvl="0" indent="0" algn="l" rtl="0">
              <a:spcBef>
                <a:spcPts val="0"/>
              </a:spcBef>
              <a:buSzPct val="25000"/>
              <a:buNone/>
            </a:pPr>
            <a:r>
              <a:rPr lang="en" sz="1100">
                <a:solidFill>
                  <a:schemeClr val="dk1"/>
                </a:solidFill>
                <a:latin typeface="Calibri"/>
                <a:ea typeface="Calibri"/>
                <a:cs typeface="Calibri"/>
                <a:sym typeface="Calibri"/>
              </a:rPr>
              <a:t>Effort: How much work will the change require?</a:t>
            </a:r>
          </a:p>
          <a:p>
            <a:pPr marL="0" marR="0" lvl="0" indent="0" algn="l" rtl="0">
              <a:spcBef>
                <a:spcPts val="0"/>
              </a:spcBef>
              <a:buNone/>
            </a:pPr>
            <a:endParaRPr sz="1100">
              <a:solidFill>
                <a:schemeClr val="dk1"/>
              </a:solidFill>
              <a:latin typeface="Calibri"/>
              <a:ea typeface="Calibri"/>
              <a:cs typeface="Calibri"/>
              <a:sym typeface="Calibri"/>
            </a:endParaRPr>
          </a:p>
        </p:txBody>
      </p:sp>
      <p:sp>
        <p:nvSpPr>
          <p:cNvPr id="99" name="Shape 9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4" name="Shape 47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475" name="Shape 47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1" name="Shape 48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482" name="Shape 48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8" name="Shape 48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a:solidFill>
                  <a:schemeClr val="dk1"/>
                </a:solidFill>
                <a:latin typeface="Calibri"/>
                <a:ea typeface="Calibri"/>
                <a:cs typeface="Calibri"/>
                <a:sym typeface="Calibri"/>
              </a:rPr>
              <a:t>probably returns true if succeeded</a:t>
            </a:r>
          </a:p>
        </p:txBody>
      </p:sp>
      <p:sp>
        <p:nvSpPr>
          <p:cNvPr id="489" name="Shape 48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a:solidFill>
                  <a:schemeClr val="dk1"/>
                </a:solidFill>
                <a:latin typeface="Calibri"/>
                <a:ea typeface="Calibri"/>
                <a:cs typeface="Calibri"/>
                <a:sym typeface="Calibri"/>
              </a:rPr>
              <a:t>probably returns true if succeeded</a:t>
            </a:r>
          </a:p>
        </p:txBody>
      </p:sp>
      <p:sp>
        <p:nvSpPr>
          <p:cNvPr id="497" name="Shape 49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3" name="Shape 50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504" name="Shape 50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0" name="Shape 51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How would you explain this to one of your colleague?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Like </a:t>
            </a:r>
            <a:r>
              <a:rPr lang="en-US" sz="1100" kern="1200" dirty="0" err="1" smtClean="0">
                <a:solidFill>
                  <a:schemeClr val="tx1"/>
                </a:solidFill>
                <a:latin typeface="+mn-lt"/>
                <a:ea typeface="+mn-ea"/>
                <a:cs typeface="+mn-cs"/>
              </a:rPr>
              <a:t>mhrs</a:t>
            </a:r>
            <a:r>
              <a:rPr lang="en-US" sz="1100" kern="1200" dirty="0" smtClean="0">
                <a:solidFill>
                  <a:schemeClr val="tx1"/>
                </a:solidFill>
                <a:latin typeface="+mn-lt"/>
                <a:ea typeface="+mn-ea"/>
                <a:cs typeface="+mn-cs"/>
              </a:rPr>
              <a:t> in our </a:t>
            </a:r>
            <a:r>
              <a:rPr lang="en-US" sz="1100" kern="1200" dirty="0" err="1" smtClean="0">
                <a:solidFill>
                  <a:schemeClr val="tx1"/>
                </a:solidFill>
                <a:latin typeface="+mn-lt"/>
                <a:ea typeface="+mn-ea"/>
                <a:cs typeface="+mn-cs"/>
              </a:rPr>
              <a:t>ITests</a:t>
            </a:r>
            <a:endParaRPr lang="hu-HU" sz="1100" kern="1200" dirty="0">
              <a:solidFill>
                <a:schemeClr val="tx1"/>
              </a:solidFill>
              <a:latin typeface="+mn-lt"/>
              <a:ea typeface="+mn-ea"/>
              <a:cs typeface="+mn-cs"/>
            </a:endParaRPr>
          </a:p>
        </p:txBody>
      </p:sp>
      <p:sp>
        <p:nvSpPr>
          <p:cNvPr id="511" name="Shape 51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7" name="Shape 51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518" name="Shape 51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4" name="Shape 52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a:solidFill>
                  <a:schemeClr val="dk1"/>
                </a:solidFill>
                <a:latin typeface="Calibri"/>
                <a:ea typeface="Calibri"/>
                <a:cs typeface="Calibri"/>
                <a:sym typeface="Calibri"/>
              </a:rPr>
              <a:t>mental mapping like using one letters in for loops (i,j,k). It makes harder to read</a:t>
            </a:r>
          </a:p>
        </p:txBody>
      </p:sp>
      <p:sp>
        <p:nvSpPr>
          <p:cNvPr id="525" name="Shape 52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1" name="Shape 53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Number-series naming (a1, a2, .. </a:t>
            </a:r>
            <a:r>
              <a:rPr lang="en-US" sz="1100" kern="1200" dirty="0" err="1" smtClean="0">
                <a:solidFill>
                  <a:schemeClr val="tx1"/>
                </a:solidFill>
                <a:latin typeface="+mn-lt"/>
                <a:ea typeface="+mn-ea"/>
                <a:cs typeface="+mn-cs"/>
              </a:rPr>
              <a:t>aN</a:t>
            </a:r>
            <a:r>
              <a:rPr lang="en-US" sz="1100" kern="1200" dirty="0" smtClean="0">
                <a:solidFill>
                  <a:schemeClr val="tx1"/>
                </a:solidFill>
                <a:latin typeface="+mn-lt"/>
                <a:ea typeface="+mn-ea"/>
                <a:cs typeface="+mn-cs"/>
              </a:rPr>
              <a:t>)is the opposite of intentional naming. Such names are not </a:t>
            </a:r>
            <a:r>
              <a:rPr lang="en-US" sz="1100" kern="1200" dirty="0" err="1" smtClean="0">
                <a:solidFill>
                  <a:schemeClr val="tx1"/>
                </a:solidFill>
                <a:latin typeface="+mn-lt"/>
                <a:ea typeface="+mn-ea"/>
                <a:cs typeface="+mn-cs"/>
              </a:rPr>
              <a:t>disinformative</a:t>
            </a:r>
            <a:r>
              <a:rPr lang="en-US" sz="1100" kern="1200" dirty="0" smtClean="0">
                <a:solidFill>
                  <a:schemeClr val="tx1"/>
                </a:solidFill>
                <a:latin typeface="+mn-lt"/>
                <a:ea typeface="+mn-ea"/>
                <a:cs typeface="+mn-cs"/>
              </a:rPr>
              <a:t>—they are </a:t>
            </a:r>
            <a:r>
              <a:rPr lang="en-US" sz="1100" b="1" kern="1200" dirty="0" err="1" smtClean="0">
                <a:solidFill>
                  <a:schemeClr val="tx1"/>
                </a:solidFill>
                <a:latin typeface="+mn-lt"/>
                <a:ea typeface="+mn-ea"/>
                <a:cs typeface="+mn-cs"/>
              </a:rPr>
              <a:t>noninformative</a:t>
            </a:r>
            <a:r>
              <a:rPr lang="en-US" sz="1100" kern="1200" dirty="0" smtClean="0">
                <a:solidFill>
                  <a:schemeClr val="tx1"/>
                </a:solidFill>
                <a:latin typeface="+mn-lt"/>
                <a:ea typeface="+mn-ea"/>
                <a:cs typeface="+mn-cs"/>
              </a:rPr>
              <a:t>; they provide no clue to the author’s intention.</a:t>
            </a:r>
            <a:endParaRPr lang="hu-HU" sz="1100" kern="1200" dirty="0">
              <a:solidFill>
                <a:schemeClr val="tx1"/>
              </a:solidFill>
              <a:latin typeface="+mn-lt"/>
              <a:ea typeface="+mn-ea"/>
              <a:cs typeface="+mn-cs"/>
            </a:endParaRPr>
          </a:p>
        </p:txBody>
      </p:sp>
      <p:sp>
        <p:nvSpPr>
          <p:cNvPr id="532" name="Shape 53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8" name="Shape 53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539" name="Shape 53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59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 equation as we have it so far is very simple, but it is </a:t>
            </a:r>
            <a:r>
              <a:rPr lang="en-US" sz="1100" b="1" kern="1200" dirty="0" smtClean="0">
                <a:solidFill>
                  <a:schemeClr val="tx1"/>
                </a:solidFill>
                <a:latin typeface="+mn-lt"/>
                <a:ea typeface="+mn-ea"/>
                <a:cs typeface="+mn-cs"/>
              </a:rPr>
              <a:t>missing an important element —time.</a:t>
            </a:r>
            <a:r>
              <a:rPr lang="en-US" sz="1100" kern="1200" dirty="0" smtClean="0">
                <a:solidFill>
                  <a:schemeClr val="tx1"/>
                </a:solidFill>
                <a:latin typeface="+mn-lt"/>
                <a:ea typeface="+mn-ea"/>
                <a:cs typeface="+mn-cs"/>
              </a:rPr>
              <a:t> Not only do you have to implement a change, but </a:t>
            </a:r>
            <a:r>
              <a:rPr lang="en-US" sz="1100" b="1" kern="1200" dirty="0" smtClean="0">
                <a:solidFill>
                  <a:schemeClr val="tx1"/>
                </a:solidFill>
                <a:latin typeface="+mn-lt"/>
                <a:ea typeface="+mn-ea"/>
                <a:cs typeface="+mn-cs"/>
              </a:rPr>
              <a:t>you also have to maintain it over time.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Some features </a:t>
            </a:r>
            <a:r>
              <a:rPr lang="en-US" sz="1100" b="1" kern="1200" dirty="0" smtClean="0">
                <a:solidFill>
                  <a:schemeClr val="tx1"/>
                </a:solidFill>
                <a:latin typeface="+mn-lt"/>
                <a:ea typeface="+mn-ea"/>
                <a:cs typeface="+mn-cs"/>
              </a:rPr>
              <a:t>even change in value over time.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r>
            <a:br>
              <a:rPr lang="en-US" sz="1100" kern="1200" dirty="0" smtClean="0">
                <a:solidFill>
                  <a:schemeClr val="tx1"/>
                </a:solidFill>
                <a:latin typeface="+mn-lt"/>
                <a:ea typeface="+mn-ea"/>
                <a:cs typeface="+mn-cs"/>
              </a:rPr>
            </a:br>
            <a:endParaRPr sz="1100" dirty="0">
              <a:solidFill>
                <a:schemeClr val="dk1"/>
              </a:solidFill>
              <a:latin typeface="Calibri"/>
              <a:ea typeface="Calibri"/>
              <a:cs typeface="Calibri"/>
              <a:sym typeface="Calibri"/>
            </a:endParaRPr>
          </a:p>
        </p:txBody>
      </p:sp>
      <p:sp>
        <p:nvSpPr>
          <p:cNvPr id="109" name="Shape 10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5" name="Shape 54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a:solidFill>
                  <a:schemeClr val="dk1"/>
                </a:solidFill>
                <a:latin typeface="Calibri"/>
                <a:ea typeface="Calibri"/>
                <a:cs typeface="Calibri"/>
                <a:sym typeface="Calibri"/>
              </a:rPr>
              <a:t>They are also mental mappings.</a:t>
            </a:r>
          </a:p>
        </p:txBody>
      </p:sp>
      <p:sp>
        <p:nvSpPr>
          <p:cNvPr id="546" name="Shape 54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a:solidFill>
                  <a:schemeClr val="dk1"/>
                </a:solidFill>
                <a:latin typeface="Calibri"/>
                <a:ea typeface="Calibri"/>
                <a:cs typeface="Calibri"/>
                <a:sym typeface="Calibri"/>
              </a:rPr>
              <a:t>They are also mental mappings. No need for Hungarian notations, I for interface or m_ for member variables. It adds an extra burden of deciphering. Your IDE will help you to know the details.</a:t>
            </a:r>
          </a:p>
        </p:txBody>
      </p:sp>
      <p:sp>
        <p:nvSpPr>
          <p:cNvPr id="553" name="Shape 55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9" name="Shape 55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560" name="Shape 56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6" name="Shape 56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100">
              <a:solidFill>
                <a:schemeClr val="dk1"/>
              </a:solidFill>
              <a:latin typeface="Calibri"/>
              <a:ea typeface="Calibri"/>
              <a:cs typeface="Calibri"/>
              <a:sym typeface="Calibri"/>
            </a:endParaRPr>
          </a:p>
        </p:txBody>
      </p:sp>
      <p:sp>
        <p:nvSpPr>
          <p:cNvPr id="567" name="Shape 56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3" name="Shape 57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a:solidFill>
                  <a:schemeClr val="dk1"/>
                </a:solidFill>
                <a:latin typeface="Calibri"/>
                <a:ea typeface="Calibri"/>
                <a:cs typeface="Calibri"/>
                <a:sym typeface="Calibri"/>
              </a:rPr>
              <a:t>How much time does it take to spot the difference?</a:t>
            </a:r>
          </a:p>
        </p:txBody>
      </p:sp>
      <p:sp>
        <p:nvSpPr>
          <p:cNvPr id="574" name="Shape 57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0" name="Shape 58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 variables with short scopes can have short names, but with long scopes can have long names</a:t>
            </a:r>
            <a:endParaRPr lang="hu-HU" sz="1100" b="1" kern="1200" dirty="0" smtClean="0">
              <a:solidFill>
                <a:schemeClr val="tx1"/>
              </a:solidFill>
              <a:latin typeface="+mn-lt"/>
              <a:ea typeface="+mn-ea"/>
              <a:cs typeface="+mn-cs"/>
            </a:endParaRPr>
          </a:p>
          <a:p>
            <a:pPr lvl="0"/>
            <a:r>
              <a:rPr lang="en-US" sz="1100" b="1" kern="1200" dirty="0" smtClean="0">
                <a:solidFill>
                  <a:schemeClr val="tx1"/>
                </a:solidFill>
                <a:latin typeface="+mn-lt"/>
                <a:ea typeface="+mn-ea"/>
                <a:cs typeface="+mn-cs"/>
              </a:rPr>
              <a:t>- functions and classes with long scopes can have short names, but with short scopes can have long names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public method names should be short, but private method names can be long (they can be considered as comments)</a:t>
            </a:r>
            <a:endParaRPr lang="hu-HU" sz="1100" kern="1200" dirty="0">
              <a:solidFill>
                <a:schemeClr val="tx1"/>
              </a:solidFill>
              <a:latin typeface="+mn-lt"/>
              <a:ea typeface="+mn-ea"/>
              <a:cs typeface="+mn-cs"/>
            </a:endParaRPr>
          </a:p>
        </p:txBody>
      </p:sp>
      <p:sp>
        <p:nvSpPr>
          <p:cNvPr id="581" name="Shape 58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8" name="Shape 58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r>
              <a:rPr lang="en" sz="1100">
                <a:solidFill>
                  <a:schemeClr val="dk1"/>
                </a:solidFill>
                <a:latin typeface="Calibri"/>
                <a:ea typeface="Calibri"/>
                <a:cs typeface="Calibri"/>
                <a:sym typeface="Calibri"/>
              </a:rPr>
              <a:t>You need to read the whole method/class to figure out that d is a document.</a:t>
            </a:r>
          </a:p>
        </p:txBody>
      </p:sp>
      <p:sp>
        <p:nvSpPr>
          <p:cNvPr id="589" name="Shape 58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5" name="Shape 59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Names should be long enough to fully communicate what something is or does without being so long that they become hard to read.</a:t>
            </a:r>
            <a:endParaRPr lang="hu-HU" sz="1100" kern="1200" dirty="0">
              <a:solidFill>
                <a:schemeClr val="tx1"/>
              </a:solidFill>
              <a:latin typeface="+mn-lt"/>
              <a:ea typeface="+mn-ea"/>
              <a:cs typeface="+mn-cs"/>
            </a:endParaRPr>
          </a:p>
        </p:txBody>
      </p:sp>
      <p:sp>
        <p:nvSpPr>
          <p:cNvPr id="596" name="Shape 59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2" name="Shape 60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Rule #1: Should be small! Rule #2: Smaller than that!</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Functions should do 1 thing only. One level of abstraction per function.</a:t>
            </a:r>
            <a:endParaRPr lang="hu-HU" sz="1100" kern="1200" dirty="0">
              <a:solidFill>
                <a:schemeClr val="tx1"/>
              </a:solidFill>
              <a:latin typeface="+mn-lt"/>
              <a:ea typeface="+mn-ea"/>
              <a:cs typeface="+mn-cs"/>
            </a:endParaRPr>
          </a:p>
        </p:txBody>
      </p:sp>
      <p:sp>
        <p:nvSpPr>
          <p:cNvPr id="603" name="Shape 60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9" name="Shape 60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4-6 lines without indenting. If else and while statements should be one line long, probably a function call.</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Transform large functions to classes</a:t>
            </a:r>
            <a:endParaRPr lang="hu-HU" sz="1100" kern="1200" dirty="0">
              <a:solidFill>
                <a:schemeClr val="tx1"/>
              </a:solidFill>
              <a:latin typeface="+mn-lt"/>
              <a:ea typeface="+mn-ea"/>
              <a:cs typeface="+mn-cs"/>
            </a:endParaRPr>
          </a:p>
        </p:txBody>
      </p:sp>
      <p:sp>
        <p:nvSpPr>
          <p:cNvPr id="610" name="Shape 61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69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 primary lesson to learn here is that we want to avoid situations where, for a given change, </a:t>
            </a:r>
            <a:r>
              <a:rPr lang="en-US" sz="1100" b="1" kern="1200" dirty="0" smtClean="0">
                <a:solidFill>
                  <a:schemeClr val="tx1"/>
                </a:solidFill>
                <a:latin typeface="+mn-lt"/>
                <a:ea typeface="+mn-ea"/>
                <a:cs typeface="+mn-cs"/>
              </a:rPr>
              <a:t>the effort of maintenance will eventually outweigh the future value.</a:t>
            </a:r>
            <a:endParaRPr lang="hu-HU" sz="1100" kern="1200" dirty="0">
              <a:solidFill>
                <a:schemeClr val="tx1"/>
              </a:solidFill>
              <a:latin typeface="+mn-lt"/>
              <a:ea typeface="+mn-ea"/>
              <a:cs typeface="+mn-cs"/>
            </a:endParaRPr>
          </a:p>
        </p:txBody>
      </p:sp>
      <p:sp>
        <p:nvSpPr>
          <p:cNvPr id="120" name="Shape 12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5" name="Shape 62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We want the code to read like a top-down narrative</a:t>
            </a:r>
            <a:r>
              <a:rPr lang="en-US" sz="1100" kern="1200" dirty="0" smtClean="0">
                <a:solidFill>
                  <a:schemeClr val="tx1"/>
                </a:solidFill>
                <a:latin typeface="+mn-lt"/>
                <a:ea typeface="+mn-ea"/>
                <a:cs typeface="+mn-cs"/>
              </a:rPr>
              <a:t>. We want every function to be followed by those at the next level of abstraction so that we can read the program, descending one level of abstraction at a time as we read down a list of functions.</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Public methods should tell what the class does (high level) and you should go down to low level abstractions if you need to know this details.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That’s already bad if you just want to know what a function does and need to go down to the how part.</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Organize it vertically without backward referencing, </a:t>
            </a:r>
            <a:r>
              <a:rPr lang="en-US" sz="1100" b="1" kern="1200" dirty="0" smtClean="0">
                <a:solidFill>
                  <a:schemeClr val="tx1"/>
                </a:solidFill>
                <a:latin typeface="+mn-lt"/>
                <a:ea typeface="+mn-ea"/>
                <a:cs typeface="+mn-cs"/>
              </a:rPr>
              <a:t>do not scroll up for a new function</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Staying at one level of abstraction increases readability.</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One line of code can be on different levels of abstraction. If you assign a value to a variable you operate on a lower level of abstraction than a method call would be.</a:t>
            </a:r>
            <a:endParaRPr lang="hu-HU" sz="1100" kern="1200" dirty="0">
              <a:solidFill>
                <a:schemeClr val="tx1"/>
              </a:solidFill>
              <a:latin typeface="+mn-lt"/>
              <a:ea typeface="+mn-ea"/>
              <a:cs typeface="+mn-cs"/>
            </a:endParaRPr>
          </a:p>
        </p:txBody>
      </p:sp>
      <p:sp>
        <p:nvSpPr>
          <p:cNvPr id="626" name="Shape 62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2" name="Shape 63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r>
              <a:rPr lang="en" sz="1100">
                <a:solidFill>
                  <a:schemeClr val="dk1"/>
                </a:solidFill>
                <a:latin typeface="Calibri"/>
                <a:ea typeface="Calibri"/>
                <a:cs typeface="Calibri"/>
                <a:sym typeface="Calibri"/>
              </a:rPr>
              <a:t>A function should do one thing only and it should do it well.</a:t>
            </a:r>
          </a:p>
        </p:txBody>
      </p:sp>
      <p:sp>
        <p:nvSpPr>
          <p:cNvPr id="633" name="Shape 63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9" name="Shape 63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Arguments makes confusion and makes the function hard to read.</a:t>
            </a:r>
            <a:r>
              <a:rPr lang="en-US" sz="1100" kern="1200" dirty="0" smtClean="0">
                <a:solidFill>
                  <a:schemeClr val="tx1"/>
                </a:solidFill>
                <a:latin typeface="+mn-lt"/>
                <a:ea typeface="+mn-ea"/>
                <a:cs typeface="+mn-cs"/>
              </a:rPr>
              <a:t> If you would have more than 3 arguments use objects or setters. Unit tests will assure that the object state is complete.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Flag arguments are ugly, loudly proclaiming that this function does more than one thing.</a:t>
            </a:r>
            <a:endParaRPr lang="hu-HU" sz="1100" kern="1200" dirty="0">
              <a:solidFill>
                <a:schemeClr val="tx1"/>
              </a:solidFill>
              <a:latin typeface="+mn-lt"/>
              <a:ea typeface="+mn-ea"/>
              <a:cs typeface="+mn-cs"/>
            </a:endParaRPr>
          </a:p>
        </p:txBody>
      </p:sp>
      <p:sp>
        <p:nvSpPr>
          <p:cNvPr id="640" name="Shape 64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7" name="Shape 64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The argument is at a different level of abstraction than the function name and forces you to know a detail.</a:t>
            </a:r>
            <a:endParaRPr lang="hu-HU" sz="1100" kern="1200" dirty="0">
              <a:solidFill>
                <a:schemeClr val="tx1"/>
              </a:solidFill>
              <a:latin typeface="+mn-lt"/>
              <a:ea typeface="+mn-ea"/>
              <a:cs typeface="+mn-cs"/>
            </a:endParaRPr>
          </a:p>
        </p:txBody>
      </p:sp>
      <p:sp>
        <p:nvSpPr>
          <p:cNvPr id="648" name="Shape 64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6" name="Shape 65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r>
              <a:rPr lang="en" sz="1100">
                <a:solidFill>
                  <a:schemeClr val="dk1"/>
                </a:solidFill>
                <a:latin typeface="Calibri"/>
                <a:ea typeface="Calibri"/>
                <a:cs typeface="Calibri"/>
                <a:sym typeface="Calibri"/>
              </a:rPr>
              <a:t>The order is not obvious.</a:t>
            </a:r>
          </a:p>
        </p:txBody>
      </p:sp>
      <p:sp>
        <p:nvSpPr>
          <p:cNvPr id="657" name="Shape 65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3" name="Shape 66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It is hard to do it small and it does more things. It could be a dependency magnet.</a:t>
            </a:r>
            <a:endParaRPr lang="hu-HU" sz="1100" kern="1200" dirty="0">
              <a:solidFill>
                <a:schemeClr val="tx1"/>
              </a:solidFill>
              <a:latin typeface="+mn-lt"/>
              <a:ea typeface="+mn-ea"/>
              <a:cs typeface="+mn-cs"/>
            </a:endParaRPr>
          </a:p>
        </p:txBody>
      </p:sp>
      <p:sp>
        <p:nvSpPr>
          <p:cNvPr id="664" name="Shape 66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0" name="Shape 67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Violates Single responsibility and Open-Closed principles. You need to change to extend.</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Probably there are other functions that have the same structure who depend on Employee.</a:t>
            </a:r>
            <a:endParaRPr lang="hu-HU" sz="1100" kern="1200" dirty="0">
              <a:solidFill>
                <a:schemeClr val="tx1"/>
              </a:solidFill>
              <a:latin typeface="+mn-lt"/>
              <a:ea typeface="+mn-ea"/>
              <a:cs typeface="+mn-cs"/>
            </a:endParaRPr>
          </a:p>
        </p:txBody>
      </p:sp>
      <p:sp>
        <p:nvSpPr>
          <p:cNvPr id="671" name="Shape 67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7" name="Shape 67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Solution: Bury the switch statement into an Abstract Factory, and never let anyone see it.</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Use base class instead and derive from it.</a:t>
            </a:r>
            <a:endParaRPr lang="hu-HU" sz="1100" kern="1200" dirty="0">
              <a:solidFill>
                <a:schemeClr val="tx1"/>
              </a:solidFill>
              <a:latin typeface="+mn-lt"/>
              <a:ea typeface="+mn-ea"/>
              <a:cs typeface="+mn-cs"/>
            </a:endParaRPr>
          </a:p>
        </p:txBody>
      </p:sp>
      <p:sp>
        <p:nvSpPr>
          <p:cNvPr id="678" name="Shape 67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4" name="Shape 68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lvl="0" rtl="0">
              <a:spcBef>
                <a:spcPts val="0"/>
              </a:spcBef>
              <a:buNone/>
            </a:pPr>
            <a:r>
              <a:rPr lang="en" sz="1100">
                <a:solidFill>
                  <a:schemeClr val="dk1"/>
                </a:solidFill>
                <a:latin typeface="Calibri"/>
                <a:ea typeface="Calibri"/>
                <a:cs typeface="Calibri"/>
                <a:sym typeface="Calibri"/>
              </a:rPr>
              <a:t>Solution: Bury the switch statement into an Abstract Factory, and never let anyone see it.</a:t>
            </a:r>
          </a:p>
          <a:p>
            <a:pPr lvl="0" rtl="0">
              <a:spcBef>
                <a:spcPts val="0"/>
              </a:spcBef>
              <a:buNone/>
            </a:pPr>
            <a:r>
              <a:rPr lang="en" sz="1100">
                <a:solidFill>
                  <a:schemeClr val="dk1"/>
                </a:solidFill>
                <a:latin typeface="Calibri"/>
                <a:ea typeface="Calibri"/>
                <a:cs typeface="Calibri"/>
                <a:sym typeface="Calibri"/>
              </a:rPr>
              <a:t>Use base class instead and derive from it.</a:t>
            </a:r>
          </a:p>
        </p:txBody>
      </p:sp>
      <p:sp>
        <p:nvSpPr>
          <p:cNvPr id="685" name="Shape 68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91" name="Shape 69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Disinformation!</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Temporal couplings are confusing, especially when hidden as a side effect. If you must have a temporal coupling, you should make it clear in the name of the function.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Temporal coupling: when you depend on a previous state in the system, like opening a file to process.</a:t>
            </a:r>
            <a:endParaRPr lang="hu-HU" sz="1100" kern="1200" dirty="0">
              <a:solidFill>
                <a:schemeClr val="tx1"/>
              </a:solidFill>
              <a:latin typeface="+mn-lt"/>
              <a:ea typeface="+mn-ea"/>
              <a:cs typeface="+mn-cs"/>
            </a:endParaRPr>
          </a:p>
        </p:txBody>
      </p:sp>
      <p:sp>
        <p:nvSpPr>
          <p:cNvPr id="692" name="Shape 69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79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The ideal solution</a:t>
            </a:r>
            <a:r>
              <a:rPr lang="en-US" sz="1100" kern="1200" dirty="0" smtClean="0">
                <a:solidFill>
                  <a:schemeClr val="tx1"/>
                </a:solidFill>
                <a:latin typeface="+mn-lt"/>
                <a:ea typeface="+mn-ea"/>
                <a:cs typeface="+mn-cs"/>
              </a:rPr>
              <a:t>—and the only way to guarantee success—is to design your systems such that the effort of maintenance decreases over time, and eventually becomes zero (or as close to it as possible).</a:t>
            </a:r>
            <a:endParaRPr lang="hu-HU" sz="1100" kern="1200" dirty="0">
              <a:solidFill>
                <a:schemeClr val="tx1"/>
              </a:solidFill>
              <a:latin typeface="+mn-lt"/>
              <a:ea typeface="+mn-ea"/>
              <a:cs typeface="+mn-cs"/>
            </a:endParaRPr>
          </a:p>
        </p:txBody>
      </p:sp>
      <p:sp>
        <p:nvSpPr>
          <p:cNvPr id="133" name="Shape 13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99" name="Shape 69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You can avoid temporal coupling by </a:t>
            </a:r>
            <a:r>
              <a:rPr lang="en-US" sz="1100" b="1" kern="1200" dirty="0" smtClean="0">
                <a:solidFill>
                  <a:schemeClr val="tx1"/>
                </a:solidFill>
                <a:latin typeface="+mn-lt"/>
                <a:ea typeface="+mn-ea"/>
                <a:cs typeface="+mn-cs"/>
              </a:rPr>
              <a:t>passing a block.</a:t>
            </a:r>
            <a:endParaRPr lang="hu-HU" sz="1100" kern="1200" dirty="0">
              <a:solidFill>
                <a:schemeClr val="tx1"/>
              </a:solidFill>
              <a:latin typeface="+mn-lt"/>
              <a:ea typeface="+mn-ea"/>
              <a:cs typeface="+mn-cs"/>
            </a:endParaRPr>
          </a:p>
        </p:txBody>
      </p:sp>
      <p:sp>
        <p:nvSpPr>
          <p:cNvPr id="700" name="Shape 70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6" name="Shape 70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Functions should either do something or answer something, but not both.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Either your function should change the state of an object, or it should return some information about that object. Doing both often leads to confusion.</a:t>
            </a:r>
            <a:endParaRPr lang="hu-HU" sz="1100" kern="1200" dirty="0">
              <a:solidFill>
                <a:schemeClr val="tx1"/>
              </a:solidFill>
              <a:latin typeface="+mn-lt"/>
              <a:ea typeface="+mn-ea"/>
              <a:cs typeface="+mn-cs"/>
            </a:endParaRPr>
          </a:p>
        </p:txBody>
      </p:sp>
      <p:sp>
        <p:nvSpPr>
          <p:cNvPr id="707" name="Shape 70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14" name="Shape 71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715" name="Shape 71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2" name="Shape 72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Tell don't ask: tell objects what to do, not to ask their states. no state checks, no exception handling outside to whom you talk</a:t>
            </a:r>
            <a:endParaRPr lang="hu-HU" sz="1100" kern="1200" dirty="0">
              <a:solidFill>
                <a:schemeClr val="tx1"/>
              </a:solidFill>
              <a:latin typeface="+mn-lt"/>
              <a:ea typeface="+mn-ea"/>
              <a:cs typeface="+mn-cs"/>
            </a:endParaRPr>
          </a:p>
        </p:txBody>
      </p:sp>
      <p:sp>
        <p:nvSpPr>
          <p:cNvPr id="723" name="Shape 72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9" name="Shape 72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Returning error codes from command functions is a subtle </a:t>
            </a:r>
            <a:r>
              <a:rPr lang="en-US" sz="1100" b="1" kern="1200" dirty="0" smtClean="0">
                <a:solidFill>
                  <a:schemeClr val="tx1"/>
                </a:solidFill>
                <a:latin typeface="+mn-lt"/>
                <a:ea typeface="+mn-ea"/>
                <a:cs typeface="+mn-cs"/>
              </a:rPr>
              <a:t>violation of command query separation. It promotes commands being used as expressions in the predicates of if statements.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Runtime exceptions will not cause dependencies</a:t>
            </a:r>
            <a:r>
              <a:rPr lang="en-US" sz="1100" kern="1200" dirty="0" smtClean="0">
                <a:solidFill>
                  <a:schemeClr val="tx1"/>
                </a:solidFill>
                <a:latin typeface="+mn-lt"/>
                <a:ea typeface="+mn-ea"/>
                <a:cs typeface="+mn-cs"/>
              </a:rPr>
              <a:t>, like changing method declarations. Use unchecked exceptions for robust systems.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Runtime exceptions should be scoped within class.</a:t>
            </a:r>
            <a:endParaRPr lang="hu-HU" sz="1100" kern="1200" dirty="0">
              <a:solidFill>
                <a:schemeClr val="tx1"/>
              </a:solidFill>
              <a:latin typeface="+mn-lt"/>
              <a:ea typeface="+mn-ea"/>
              <a:cs typeface="+mn-cs"/>
            </a:endParaRPr>
          </a:p>
        </p:txBody>
      </p:sp>
      <p:sp>
        <p:nvSpPr>
          <p:cNvPr id="730" name="Shape 73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7" name="Shape 73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If you use exceptions instead of returned error codes, then </a:t>
            </a:r>
            <a:r>
              <a:rPr lang="en-US" sz="1100" b="1" kern="1200" dirty="0" smtClean="0">
                <a:solidFill>
                  <a:schemeClr val="tx1"/>
                </a:solidFill>
                <a:latin typeface="+mn-lt"/>
                <a:ea typeface="+mn-ea"/>
                <a:cs typeface="+mn-cs"/>
              </a:rPr>
              <a:t>the error processing code can be separated from the happy path code and can be simplified.</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The price of checked exceptions is an </a:t>
            </a:r>
            <a:r>
              <a:rPr lang="en-US" sz="1100" b="1" kern="1200" dirty="0" smtClean="0">
                <a:solidFill>
                  <a:schemeClr val="tx1"/>
                </a:solidFill>
                <a:latin typeface="+mn-lt"/>
                <a:ea typeface="+mn-ea"/>
                <a:cs typeface="+mn-cs"/>
              </a:rPr>
              <a:t>Open/Closed Principle violation.</a:t>
            </a:r>
            <a:r>
              <a:rPr lang="en-US" sz="1100" kern="1200" dirty="0" smtClean="0">
                <a:solidFill>
                  <a:schemeClr val="tx1"/>
                </a:solidFill>
                <a:latin typeface="+mn-lt"/>
                <a:ea typeface="+mn-ea"/>
                <a:cs typeface="+mn-cs"/>
              </a:rPr>
              <a:t> If you throw a checked exception from a method in your code and the catch is three levels above, you must declare that exception in the signature of each method between you and the catch.</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This means that </a:t>
            </a:r>
            <a:r>
              <a:rPr lang="en-US" sz="1100" b="1" kern="1200" dirty="0" smtClean="0">
                <a:solidFill>
                  <a:schemeClr val="tx1"/>
                </a:solidFill>
                <a:latin typeface="+mn-lt"/>
                <a:ea typeface="+mn-ea"/>
                <a:cs typeface="+mn-cs"/>
              </a:rPr>
              <a:t>a change at a low level of the software can force signature changes on many higher levels.</a:t>
            </a:r>
            <a:r>
              <a:rPr lang="en-US" sz="1100" kern="1200" dirty="0" smtClean="0">
                <a:solidFill>
                  <a:schemeClr val="tx1"/>
                </a:solidFill>
                <a:latin typeface="+mn-lt"/>
                <a:ea typeface="+mn-ea"/>
                <a:cs typeface="+mn-cs"/>
              </a:rPr>
              <a:t> The changed modules must be rebuilt and redeployed, even though nothing they care about changed. </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Checked exceptions can sometimes be useful if you are writing a critical library: You must catch them.</a:t>
            </a:r>
            <a:endParaRPr lang="hu-HU" sz="1100" kern="1200" dirty="0">
              <a:solidFill>
                <a:schemeClr val="tx1"/>
              </a:solidFill>
              <a:latin typeface="+mn-lt"/>
              <a:ea typeface="+mn-ea"/>
              <a:cs typeface="+mn-cs"/>
            </a:endParaRPr>
          </a:p>
        </p:txBody>
      </p:sp>
      <p:sp>
        <p:nvSpPr>
          <p:cNvPr id="738" name="Shape 73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4" name="Shape 74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Error handling is important, but if it obscures logic, it’s wrong.</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Try/catch blocks are ugly in their own right. They confuse the structure of the code and </a:t>
            </a:r>
            <a:r>
              <a:rPr lang="en-US" sz="1100" b="1" kern="1200" dirty="0" smtClean="0">
                <a:solidFill>
                  <a:schemeClr val="tx1"/>
                </a:solidFill>
                <a:latin typeface="+mn-lt"/>
                <a:ea typeface="+mn-ea"/>
                <a:cs typeface="+mn-cs"/>
              </a:rPr>
              <a:t>mix error processing with normal processing</a:t>
            </a:r>
            <a:r>
              <a:rPr lang="en-US" sz="1100" kern="1200" dirty="0" smtClean="0">
                <a:solidFill>
                  <a:schemeClr val="tx1"/>
                </a:solidFill>
                <a:latin typeface="+mn-lt"/>
                <a:ea typeface="+mn-ea"/>
                <a:cs typeface="+mn-cs"/>
              </a:rPr>
              <a:t>. So it is better to extract the bodies of the try and catch blocks out into functions of their own.</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Functions should do one thing. </a:t>
            </a:r>
            <a:r>
              <a:rPr lang="en-US" sz="1100" b="1" kern="1200" dirty="0" smtClean="0">
                <a:solidFill>
                  <a:schemeClr val="tx1"/>
                </a:solidFill>
                <a:latin typeface="+mn-lt"/>
                <a:ea typeface="+mn-ea"/>
                <a:cs typeface="+mn-cs"/>
              </a:rPr>
              <a:t>Error handling is one thing.</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Your catch has to leave your program in a consistent state</a:t>
            </a:r>
            <a:r>
              <a:rPr lang="en-US" sz="1100" kern="1200" dirty="0" smtClean="0">
                <a:solidFill>
                  <a:schemeClr val="tx1"/>
                </a:solidFill>
                <a:latin typeface="+mn-lt"/>
                <a:ea typeface="+mn-ea"/>
                <a:cs typeface="+mn-cs"/>
              </a:rPr>
              <a:t>, no matter what happens in the try. For this reason it is good practice to start with a try-catch-finally statement when you are writing code that could throw exceptions. This helps you define what the user of that code should expect, no matter what goes wrong with the code that is executed in the try.</a:t>
            </a:r>
            <a:endParaRPr lang="hu-HU" sz="1100" kern="1200" dirty="0">
              <a:solidFill>
                <a:schemeClr val="tx1"/>
              </a:solidFill>
              <a:latin typeface="+mn-lt"/>
              <a:ea typeface="+mn-ea"/>
              <a:cs typeface="+mn-cs"/>
            </a:endParaRPr>
          </a:p>
        </p:txBody>
      </p:sp>
      <p:sp>
        <p:nvSpPr>
          <p:cNvPr id="745" name="Shape 74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3" name="Shape 75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There are some rare cases, but it will cause </a:t>
            </a:r>
            <a:r>
              <a:rPr lang="en-US" sz="1100" kern="1200" dirty="0" err="1" smtClean="0">
                <a:solidFill>
                  <a:schemeClr val="tx1"/>
                </a:solidFill>
                <a:latin typeface="+mn-lt"/>
                <a:ea typeface="+mn-ea"/>
                <a:cs typeface="+mn-cs"/>
              </a:rPr>
              <a:t>NullPointerException</a:t>
            </a:r>
            <a:r>
              <a:rPr lang="en-US" sz="1100" kern="1200" dirty="0" smtClean="0">
                <a:solidFill>
                  <a:schemeClr val="tx1"/>
                </a:solidFill>
                <a:latin typeface="+mn-lt"/>
                <a:ea typeface="+mn-ea"/>
                <a:cs typeface="+mn-cs"/>
              </a:rPr>
              <a:t> somewhere in your system.</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You also will check nulls in every second line in a function.</a:t>
            </a:r>
            <a:endParaRPr lang="hu-HU" sz="1100" kern="1200" dirty="0">
              <a:solidFill>
                <a:schemeClr val="tx1"/>
              </a:solidFill>
              <a:latin typeface="+mn-lt"/>
              <a:ea typeface="+mn-ea"/>
              <a:cs typeface="+mn-cs"/>
            </a:endParaRPr>
          </a:p>
        </p:txBody>
      </p:sp>
      <p:sp>
        <p:nvSpPr>
          <p:cNvPr id="754" name="Shape 75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0" name="Shape 760"/>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“break” and “continue” </a:t>
            </a:r>
            <a:r>
              <a:rPr lang="en-US" sz="1100" b="1" kern="1200" dirty="0" smtClean="0">
                <a:solidFill>
                  <a:schemeClr val="tx1"/>
                </a:solidFill>
                <a:latin typeface="+mn-lt"/>
                <a:ea typeface="+mn-ea"/>
                <a:cs typeface="+mn-cs"/>
              </a:rPr>
              <a:t>makes harder to understand the loop.</a:t>
            </a:r>
            <a:endParaRPr lang="hu-HU" sz="1100" kern="1200" dirty="0">
              <a:solidFill>
                <a:schemeClr val="tx1"/>
              </a:solidFill>
              <a:latin typeface="+mn-lt"/>
              <a:ea typeface="+mn-ea"/>
              <a:cs typeface="+mn-cs"/>
            </a:endParaRPr>
          </a:p>
        </p:txBody>
      </p:sp>
      <p:sp>
        <p:nvSpPr>
          <p:cNvPr id="761" name="Shape 761"/>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9" name="Shape 76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In any particular system, any piece of </a:t>
            </a:r>
            <a:r>
              <a:rPr lang="en-US" sz="1100" b="1" kern="1200" dirty="0" smtClean="0">
                <a:solidFill>
                  <a:schemeClr val="tx1"/>
                </a:solidFill>
                <a:latin typeface="+mn-lt"/>
                <a:ea typeface="+mn-ea"/>
                <a:cs typeface="+mn-cs"/>
              </a:rPr>
              <a:t>information should, ideally, exist only once.</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Duplication may be the root of all evil in software.</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It is probably one of the principles ignored mostly. Nothing is easier than to reuse code by copying and pasting.</a:t>
            </a:r>
            <a:endParaRPr lang="hu-HU"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Duplication is the primary enemy of a well-designed system. </a:t>
            </a:r>
            <a:r>
              <a:rPr lang="en-US" sz="1100" b="1" kern="1200" dirty="0" smtClean="0">
                <a:solidFill>
                  <a:schemeClr val="tx1"/>
                </a:solidFill>
                <a:latin typeface="+mn-lt"/>
                <a:ea typeface="+mn-ea"/>
                <a:cs typeface="+mn-cs"/>
              </a:rPr>
              <a:t>It represents additional work, additional risk, and additional unnecessary complexity. </a:t>
            </a:r>
            <a:endParaRPr lang="hu-HU" sz="1100" kern="1200" dirty="0" smtClean="0">
              <a:solidFill>
                <a:schemeClr val="tx1"/>
              </a:solidFill>
              <a:latin typeface="+mn-lt"/>
              <a:ea typeface="+mn-ea"/>
              <a:cs typeface="+mn-cs"/>
            </a:endParaRPr>
          </a:p>
        </p:txBody>
      </p:sp>
      <p:sp>
        <p:nvSpPr>
          <p:cNvPr id="770" name="Shape 77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89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7" name="Shape 14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Theoretically, </a:t>
            </a:r>
            <a:r>
              <a:rPr lang="en-US" sz="1100" b="1" kern="1200" dirty="0" smtClean="0">
                <a:solidFill>
                  <a:schemeClr val="tx1"/>
                </a:solidFill>
                <a:latin typeface="+mn-lt"/>
                <a:ea typeface="+mn-ea"/>
                <a:cs typeface="+mn-cs"/>
              </a:rPr>
              <a:t>as long as the future value is always larger than the maintenance effort, the change is still desirable</a:t>
            </a:r>
            <a:r>
              <a:rPr lang="en-US" sz="1100" kern="1200" dirty="0" smtClean="0">
                <a:solidFill>
                  <a:schemeClr val="tx1"/>
                </a:solidFill>
                <a:latin typeface="+mn-lt"/>
                <a:ea typeface="+mn-ea"/>
                <a:cs typeface="+mn-cs"/>
              </a:rPr>
              <a:t>. So, you could make some change where the maintenance effort and the future value both increased, as long as the future value kept on being large enough to outweigh the effort of maintenance.</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It is more important to reduce the effort of maintenance than it is to reduce the effort of implementation.</a:t>
            </a:r>
            <a:endParaRPr lang="hu-HU" sz="1100" kern="1200" dirty="0">
              <a:solidFill>
                <a:schemeClr val="tx1"/>
              </a:solidFill>
              <a:latin typeface="+mn-lt"/>
              <a:ea typeface="+mn-ea"/>
              <a:cs typeface="+mn-cs"/>
            </a:endParaRPr>
          </a:p>
        </p:txBody>
      </p:sp>
      <p:sp>
        <p:nvSpPr>
          <p:cNvPr id="148" name="Shape 14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7" name="Shape 777"/>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It should ring some alarm bells if your if you are not able to understand code anymore that you wrote yourself just a few weeks ago. It is even more important to make your code understandable to other developers. </a:t>
            </a:r>
            <a:endParaRPr lang="hu-HU" sz="1100" kern="1200" dirty="0">
              <a:solidFill>
                <a:schemeClr val="tx1"/>
              </a:solidFill>
              <a:latin typeface="+mn-lt"/>
              <a:ea typeface="+mn-ea"/>
              <a:cs typeface="+mn-cs"/>
            </a:endParaRPr>
          </a:p>
        </p:txBody>
      </p:sp>
      <p:sp>
        <p:nvSpPr>
          <p:cNvPr id="778" name="Shape 778"/>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90</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4" name="Shape 784"/>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Nothing can be quite so helpful as a well-placed comment. </a:t>
            </a:r>
            <a:r>
              <a:rPr lang="en-US" sz="1100" b="1" kern="1200" dirty="0" smtClean="0">
                <a:solidFill>
                  <a:schemeClr val="tx1"/>
                </a:solidFill>
                <a:latin typeface="+mn-lt"/>
                <a:ea typeface="+mn-ea"/>
                <a:cs typeface="+mn-cs"/>
              </a:rPr>
              <a:t>Nothing can clutter up a module more than frivolous dogmatic comments. Nothing can be quite so damaging as an old </a:t>
            </a:r>
            <a:r>
              <a:rPr lang="en-US" sz="1100" b="1" kern="1200" dirty="0" err="1" smtClean="0">
                <a:solidFill>
                  <a:schemeClr val="tx1"/>
                </a:solidFill>
                <a:latin typeface="+mn-lt"/>
                <a:ea typeface="+mn-ea"/>
                <a:cs typeface="+mn-cs"/>
              </a:rPr>
              <a:t>crufty</a:t>
            </a:r>
            <a:r>
              <a:rPr lang="en-US" sz="1100" b="1" kern="1200" dirty="0" smtClean="0">
                <a:solidFill>
                  <a:schemeClr val="tx1"/>
                </a:solidFill>
                <a:latin typeface="+mn-lt"/>
                <a:ea typeface="+mn-ea"/>
                <a:cs typeface="+mn-cs"/>
              </a:rPr>
              <a:t> comment that propagates lies and misinformation.</a:t>
            </a:r>
            <a:endParaRPr lang="hu-HU" sz="1100" kern="1200" dirty="0">
              <a:solidFill>
                <a:schemeClr val="tx1"/>
              </a:solidFill>
              <a:latin typeface="+mn-lt"/>
              <a:ea typeface="+mn-ea"/>
              <a:cs typeface="+mn-cs"/>
            </a:endParaRPr>
          </a:p>
        </p:txBody>
      </p:sp>
      <p:sp>
        <p:nvSpPr>
          <p:cNvPr id="785" name="Shape 785"/>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91</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Shape 790"/>
          <p:cNvSpPr>
            <a:spLocks noGrp="1" noRot="1" noChangeAspect="1"/>
          </p:cNvSpPr>
          <p:nvPr>
            <p:ph type="sldImg" idx="2"/>
          </p:nvPr>
        </p:nvSpPr>
        <p:spPr>
          <a:xfrm>
            <a:off x="91458" y="685837"/>
            <a:ext cx="6674999" cy="34293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1" name="Shape 791"/>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The proper use of comments is to compensate for our failure to express ourselves in code. Note that I used the word failure. I meant it. Comments are always failures</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Use it as a last resort.</a:t>
            </a:r>
            <a:endParaRPr lang="hu-HU" sz="110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Only if you can’t make code simpler should you have a comment explaining what it does.</a:t>
            </a:r>
            <a:endParaRPr lang="hu-HU" sz="1100" kern="1200" dirty="0">
              <a:solidFill>
                <a:schemeClr val="tx1"/>
              </a:solidFill>
              <a:latin typeface="+mn-lt"/>
              <a:ea typeface="+mn-ea"/>
              <a:cs typeface="+mn-cs"/>
            </a:endParaRPr>
          </a:p>
        </p:txBody>
      </p:sp>
      <p:sp>
        <p:nvSpPr>
          <p:cNvPr id="792" name="Shape 792"/>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92</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8" name="Shape 798"/>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Code changes and evolves.</a:t>
            </a:r>
            <a:r>
              <a:rPr lang="en-US" sz="1100" kern="1200" dirty="0" smtClean="0">
                <a:solidFill>
                  <a:schemeClr val="tx1"/>
                </a:solidFill>
                <a:latin typeface="+mn-lt"/>
                <a:ea typeface="+mn-ea"/>
                <a:cs typeface="+mn-cs"/>
              </a:rPr>
              <a:t> Unfortunately the </a:t>
            </a:r>
            <a:r>
              <a:rPr lang="en-US" sz="1100" b="1" kern="1200" dirty="0" smtClean="0">
                <a:solidFill>
                  <a:schemeClr val="tx1"/>
                </a:solidFill>
                <a:latin typeface="+mn-lt"/>
                <a:ea typeface="+mn-ea"/>
                <a:cs typeface="+mn-cs"/>
              </a:rPr>
              <a:t>comments don’t always follow them</a:t>
            </a:r>
            <a:r>
              <a:rPr lang="en-US" sz="1100" kern="1200" dirty="0" smtClean="0">
                <a:solidFill>
                  <a:schemeClr val="tx1"/>
                </a:solidFill>
                <a:latin typeface="+mn-lt"/>
                <a:ea typeface="+mn-ea"/>
                <a:cs typeface="+mn-cs"/>
              </a:rPr>
              <a:t>—can’t always follow them. Inaccurate comments are far worse than no comments at all. </a:t>
            </a:r>
            <a:r>
              <a:rPr lang="en-US" sz="1100" b="1" kern="1200" dirty="0" smtClean="0">
                <a:solidFill>
                  <a:schemeClr val="tx1"/>
                </a:solidFill>
                <a:latin typeface="+mn-lt"/>
                <a:ea typeface="+mn-ea"/>
                <a:cs typeface="+mn-cs"/>
              </a:rPr>
              <a:t>They delude and mislead.</a:t>
            </a:r>
            <a:endParaRPr lang="hu-HU" sz="1100" kern="1200" dirty="0">
              <a:solidFill>
                <a:schemeClr val="tx1"/>
              </a:solidFill>
              <a:latin typeface="+mn-lt"/>
              <a:ea typeface="+mn-ea"/>
              <a:cs typeface="+mn-cs"/>
            </a:endParaRPr>
          </a:p>
        </p:txBody>
      </p:sp>
      <p:sp>
        <p:nvSpPr>
          <p:cNvPr id="799" name="Shape 799"/>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93</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05" name="Shape 805"/>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endParaRPr sz="1100">
              <a:solidFill>
                <a:schemeClr val="dk1"/>
              </a:solidFill>
              <a:latin typeface="Calibri"/>
              <a:ea typeface="Calibri"/>
              <a:cs typeface="Calibri"/>
              <a:sym typeface="Calibri"/>
            </a:endParaRPr>
          </a:p>
        </p:txBody>
      </p:sp>
      <p:sp>
        <p:nvSpPr>
          <p:cNvPr id="806" name="Shape 806"/>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94</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2" name="Shape 812"/>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Which one would you rather see?</a:t>
            </a:r>
            <a:endParaRPr lang="hu-HU" sz="1100" kern="1200" dirty="0">
              <a:solidFill>
                <a:schemeClr val="tx1"/>
              </a:solidFill>
              <a:latin typeface="+mn-lt"/>
              <a:ea typeface="+mn-ea"/>
              <a:cs typeface="+mn-cs"/>
            </a:endParaRPr>
          </a:p>
        </p:txBody>
      </p:sp>
      <p:sp>
        <p:nvSpPr>
          <p:cNvPr id="813" name="Shape 813"/>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95</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9" name="Shape 819"/>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latin typeface="+mn-lt"/>
                <a:ea typeface="+mn-ea"/>
                <a:cs typeface="+mn-cs"/>
              </a:rPr>
              <a:t>Which one would you rather see?</a:t>
            </a:r>
            <a:endParaRPr lang="hu-HU" sz="1100" kern="1200" dirty="0">
              <a:solidFill>
                <a:schemeClr val="tx1"/>
              </a:solidFill>
              <a:latin typeface="+mn-lt"/>
              <a:ea typeface="+mn-ea"/>
              <a:cs typeface="+mn-cs"/>
            </a:endParaRPr>
          </a:p>
        </p:txBody>
      </p:sp>
      <p:sp>
        <p:nvSpPr>
          <p:cNvPr id="820" name="Shape 820"/>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96</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6" name="Shape 826"/>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r>
              <a:rPr lang="en-US" sz="1100" b="1" kern="1200" dirty="0" smtClean="0">
                <a:solidFill>
                  <a:schemeClr val="tx1"/>
                </a:solidFill>
                <a:latin typeface="+mn-lt"/>
                <a:ea typeface="+mn-ea"/>
                <a:cs typeface="+mn-cs"/>
              </a:rPr>
              <a:t>Others who see that commented-out code won’t have the courage to delete it.</a:t>
            </a:r>
            <a:r>
              <a:rPr lang="en-US" sz="1100" kern="1200" dirty="0" smtClean="0">
                <a:solidFill>
                  <a:schemeClr val="tx1"/>
                </a:solidFill>
                <a:latin typeface="+mn-lt"/>
                <a:ea typeface="+mn-ea"/>
                <a:cs typeface="+mn-cs"/>
              </a:rPr>
              <a:t> They’ll think it is there for a reason and is too important to delete. So commented-out code gathers like dregs at the bottom of a bad bottle of wine. Use version control!</a:t>
            </a:r>
            <a:endParaRPr lang="hu-HU" sz="1100" kern="1200" dirty="0">
              <a:solidFill>
                <a:schemeClr val="tx1"/>
              </a:solidFill>
              <a:latin typeface="+mn-lt"/>
              <a:ea typeface="+mn-ea"/>
              <a:cs typeface="+mn-cs"/>
            </a:endParaRPr>
          </a:p>
        </p:txBody>
      </p:sp>
      <p:sp>
        <p:nvSpPr>
          <p:cNvPr id="827" name="Shape 827"/>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97</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3" name="Shape 83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lvl="0" rtl="0">
              <a:spcBef>
                <a:spcPts val="0"/>
              </a:spcBef>
              <a:buNone/>
            </a:pPr>
            <a:r>
              <a:rPr lang="en" sz="1100">
                <a:solidFill>
                  <a:schemeClr val="dk1"/>
                </a:solidFill>
                <a:latin typeface="Calibri"/>
                <a:ea typeface="Calibri"/>
                <a:cs typeface="Calibri"/>
                <a:sym typeface="Calibri"/>
              </a:rPr>
              <a:t>NO COPY-PASTE COMMENTS PLEEEEASE!!!!</a:t>
            </a:r>
          </a:p>
        </p:txBody>
      </p:sp>
      <p:sp>
        <p:nvSpPr>
          <p:cNvPr id="834" name="Shape 83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98</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3" name="Shape 843"/>
          <p:cNvSpPr txBox="1">
            <a:spLocks noGrp="1"/>
          </p:cNvSpPr>
          <p:nvPr>
            <p:ph type="body" idx="1"/>
          </p:nvPr>
        </p:nvSpPr>
        <p:spPr>
          <a:xfrm>
            <a:off x="685800" y="4343405"/>
            <a:ext cx="5486399" cy="4114800"/>
          </a:xfrm>
          <a:prstGeom prst="rect">
            <a:avLst/>
          </a:prstGeom>
          <a:noFill/>
          <a:ln>
            <a:noFill/>
          </a:ln>
        </p:spPr>
        <p:txBody>
          <a:bodyPr lIns="91425" tIns="45700" rIns="91425" bIns="45700" anchor="t" anchorCtr="0">
            <a:noAutofit/>
          </a:bodyPr>
          <a:lstStyle/>
          <a:p>
            <a:pPr marR="0" lvl="0" algn="l" rtl="0">
              <a:spcBef>
                <a:spcPts val="0"/>
              </a:spcBef>
              <a:buNone/>
            </a:pPr>
            <a:r>
              <a:rPr lang="en" sz="1100">
                <a:solidFill>
                  <a:schemeClr val="dk1"/>
                </a:solidFill>
                <a:latin typeface="Calibri"/>
                <a:ea typeface="Calibri"/>
                <a:cs typeface="Calibri"/>
                <a:sym typeface="Calibri"/>
              </a:rPr>
              <a:t>We will fix it later...</a:t>
            </a:r>
          </a:p>
        </p:txBody>
      </p:sp>
      <p:sp>
        <p:nvSpPr>
          <p:cNvPr id="844" name="Shape 844"/>
          <p:cNvSpPr txBox="1">
            <a:spLocks noGrp="1"/>
          </p:cNvSpPr>
          <p:nvPr>
            <p:ph type="sldNum" idx="12"/>
          </p:nvPr>
        </p:nvSpPr>
        <p:spPr>
          <a:xfrm>
            <a:off x="3884613" y="8685224"/>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pPr marL="0" marR="0" lvl="0" indent="0" algn="r" rtl="0">
                <a:spcBef>
                  <a:spcPts val="0"/>
                </a:spcBef>
                <a:buSzPct val="25000"/>
                <a:buNone/>
              </a:pPr>
              <a:t>99</a:t>
            </a:fld>
            <a:endParaRPr lang="en"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tandardfoli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46612" y="785040"/>
            <a:ext cx="8250776" cy="615265"/>
          </a:xfrm>
          <a:prstGeom prst="rect">
            <a:avLst/>
          </a:prstGeom>
          <a:noFill/>
          <a:ln>
            <a:noFill/>
          </a:ln>
        </p:spPr>
        <p:txBody>
          <a:bodyPr lIns="78200" tIns="78200" rIns="78200" bIns="78200" anchor="t" anchorCtr="0"/>
          <a:lstStyle>
            <a:lvl1pPr rtl="0">
              <a:spcBef>
                <a:spcPts val="0"/>
              </a:spcBef>
              <a:buSzPct val="100000"/>
              <a:defRPr sz="1200"/>
            </a:lvl1pPr>
            <a:lvl2pPr rtl="0">
              <a:spcBef>
                <a:spcPts val="0"/>
              </a:spcBef>
              <a:buSzPct val="100000"/>
              <a:defRPr sz="1200"/>
            </a:lvl2pPr>
            <a:lvl3pPr rtl="0">
              <a:spcBef>
                <a:spcPts val="0"/>
              </a:spcBef>
              <a:buSzPct val="100000"/>
              <a:defRPr sz="1200"/>
            </a:lvl3pPr>
            <a:lvl4pPr rtl="0">
              <a:spcBef>
                <a:spcPts val="0"/>
              </a:spcBef>
              <a:buSzPct val="100000"/>
              <a:defRPr sz="1200"/>
            </a:lvl4pPr>
            <a:lvl5pPr rtl="0">
              <a:spcBef>
                <a:spcPts val="0"/>
              </a:spcBef>
              <a:buSzPct val="100000"/>
              <a:defRPr sz="1200"/>
            </a:lvl5pPr>
            <a:lvl6pPr rtl="0">
              <a:spcBef>
                <a:spcPts val="0"/>
              </a:spcBef>
              <a:buSzPct val="100000"/>
              <a:defRPr sz="1200"/>
            </a:lvl6pPr>
            <a:lvl7pPr rtl="0">
              <a:spcBef>
                <a:spcPts val="0"/>
              </a:spcBef>
              <a:buSzPct val="100000"/>
              <a:defRPr sz="1200"/>
            </a:lvl7pPr>
            <a:lvl8pPr rtl="0">
              <a:spcBef>
                <a:spcPts val="0"/>
              </a:spcBef>
              <a:buSzPct val="100000"/>
              <a:defRPr sz="1200"/>
            </a:lvl8pPr>
            <a:lvl9pPr rtl="0">
              <a:spcBef>
                <a:spcPts val="0"/>
              </a:spcBef>
              <a:buSzPct val="100000"/>
              <a:defRPr sz="1200"/>
            </a:lvl9pPr>
          </a:lstStyle>
          <a:p>
            <a:endParaRPr/>
          </a:p>
        </p:txBody>
      </p:sp>
      <p:sp>
        <p:nvSpPr>
          <p:cNvPr id="11" name="Shape 11"/>
          <p:cNvSpPr txBox="1">
            <a:spLocks noGrp="1"/>
          </p:cNvSpPr>
          <p:nvPr>
            <p:ph type="body" idx="1"/>
          </p:nvPr>
        </p:nvSpPr>
        <p:spPr>
          <a:xfrm>
            <a:off x="446612" y="1400306"/>
            <a:ext cx="8250776" cy="3388713"/>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a:latin typeface="Calibri"/>
                <a:ea typeface="Calibri"/>
                <a:cs typeface="Calibri"/>
                <a:sym typeface="Calibri"/>
              </a:defRPr>
            </a:lvl1pPr>
            <a:lvl2pPr marL="152400" indent="-635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228600" indent="-381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304800" indent="-38100" rtl="0">
              <a:lnSpc>
                <a:spcPct val="120000"/>
              </a:lnSpc>
              <a:spcBef>
                <a:spcPts val="0"/>
              </a:spcBef>
              <a:spcAft>
                <a:spcPts val="500"/>
              </a:spcAft>
              <a:buClr>
                <a:schemeClr val="dk1"/>
              </a:buClr>
              <a:buSzPct val="85714"/>
              <a:buFont typeface="Arial"/>
              <a:buChar char="•"/>
              <a:defRPr sz="1400">
                <a:latin typeface="Calibri"/>
                <a:ea typeface="Calibri"/>
                <a:cs typeface="Calibri"/>
                <a:sym typeface="Calibri"/>
              </a:defRPr>
            </a:lvl4pPr>
            <a:lvl5pPr marL="304800" indent="0" rtl="0">
              <a:lnSpc>
                <a:spcPct val="120000"/>
              </a:lnSpc>
              <a:spcBef>
                <a:spcPts val="0"/>
              </a:spcBef>
              <a:spcAft>
                <a:spcPts val="500"/>
              </a:spcAft>
              <a:buClr>
                <a:schemeClr val="dk2"/>
              </a:buClr>
              <a:buSzPct val="85714"/>
              <a:buFont typeface="Arial"/>
              <a:buNone/>
              <a:defRPr sz="1400">
                <a:solidFill>
                  <a:srgbClr val="575756"/>
                </a:solidFill>
                <a:latin typeface="Calibri"/>
                <a:ea typeface="Calibri"/>
                <a:cs typeface="Calibri"/>
                <a:sym typeface="Calibri"/>
              </a:defRPr>
            </a:lvl5pPr>
            <a:lvl6pPr marL="304800" indent="-76200" rtl="0">
              <a:spcBef>
                <a:spcPts val="0"/>
              </a:spcBef>
              <a:buSzPct val="85714"/>
              <a:defRPr sz="1400">
                <a:solidFill>
                  <a:srgbClr val="575756"/>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12" name="Shape 12"/>
          <p:cNvSpPr txBox="1">
            <a:spLocks noGrp="1"/>
          </p:cNvSpPr>
          <p:nvPr>
            <p:ph type="body" idx="2"/>
          </p:nvPr>
        </p:nvSpPr>
        <p:spPr>
          <a:xfrm>
            <a:off x="446612" y="508202"/>
            <a:ext cx="8250776" cy="274462"/>
          </a:xfrm>
          <a:prstGeom prst="rect">
            <a:avLst/>
          </a:prstGeom>
          <a:noFill/>
          <a:ln>
            <a:noFill/>
          </a:ln>
        </p:spPr>
        <p:txBody>
          <a:bodyPr lIns="78200" tIns="78200" rIns="78200" bIns="78200" anchor="t" anchorCtr="0"/>
          <a:lstStyle>
            <a:lvl1pPr rtl="0">
              <a:spcBef>
                <a:spcPts val="0"/>
              </a:spcBef>
              <a:buSzPct val="100000"/>
              <a:defRPr sz="1800">
                <a:solidFill>
                  <a:srgbClr val="7F7F7F"/>
                </a:solidFill>
              </a:defRPr>
            </a:lvl1pPr>
            <a:lvl2pPr rtl="0">
              <a:spcBef>
                <a:spcPts val="0"/>
              </a:spcBef>
              <a:buSzPct val="42857"/>
              <a:defRPr sz="2800">
                <a:solidFill>
                  <a:schemeClr val="dk1"/>
                </a:solidFill>
                <a:latin typeface="Calibri"/>
                <a:ea typeface="Calibri"/>
                <a:cs typeface="Calibri"/>
                <a:sym typeface="Calibri"/>
              </a:defRPr>
            </a:lvl2pPr>
            <a:lvl3pPr rtl="0">
              <a:spcBef>
                <a:spcPts val="0"/>
              </a:spcBef>
              <a:buSzPct val="50000"/>
              <a:defRPr sz="2400">
                <a:solidFill>
                  <a:schemeClr val="dk1"/>
                </a:solidFill>
                <a:latin typeface="Calibri"/>
                <a:ea typeface="Calibri"/>
                <a:cs typeface="Calibri"/>
                <a:sym typeface="Calibri"/>
              </a:defRPr>
            </a:lvl3pPr>
            <a:lvl4pPr rtl="0">
              <a:spcBef>
                <a:spcPts val="0"/>
              </a:spcBef>
              <a:buSzPct val="60000"/>
              <a:defRPr sz="2000">
                <a:solidFill>
                  <a:schemeClr val="dk1"/>
                </a:solidFill>
                <a:latin typeface="Calibri"/>
                <a:ea typeface="Calibri"/>
                <a:cs typeface="Calibri"/>
                <a:sym typeface="Calibri"/>
              </a:defRPr>
            </a:lvl4pPr>
            <a:lvl5pPr rtl="0">
              <a:spcBef>
                <a:spcPts val="0"/>
              </a:spcBef>
              <a:buSzPct val="60000"/>
              <a:defRPr sz="2000">
                <a:solidFill>
                  <a:schemeClr val="dk1"/>
                </a:solidFill>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223"/>
        <p:cNvGrpSpPr/>
        <p:nvPr/>
      </p:nvGrpSpPr>
      <p:grpSpPr>
        <a:xfrm>
          <a:off x="0" y="0"/>
          <a:ext cx="0" cy="0"/>
          <a:chOff x="0" y="0"/>
          <a:chExt cx="0" cy="0"/>
        </a:xfrm>
      </p:grpSpPr>
      <p:sp>
        <p:nvSpPr>
          <p:cNvPr id="1224" name="Shape 1224"/>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25" name="Shape 1225"/>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1226" name="Shape 1226"/>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1227" name="Shape 12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28"/>
        <p:cNvGrpSpPr/>
        <p:nvPr/>
      </p:nvGrpSpPr>
      <p:grpSpPr>
        <a:xfrm>
          <a:off x="0" y="0"/>
          <a:ext cx="0" cy="0"/>
          <a:chOff x="0" y="0"/>
          <a:chExt cx="0" cy="0"/>
        </a:xfrm>
      </p:grpSpPr>
      <p:sp>
        <p:nvSpPr>
          <p:cNvPr id="1229" name="Shape 1229"/>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30" name="Shape 123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231"/>
        <p:cNvGrpSpPr/>
        <p:nvPr/>
      </p:nvGrpSpPr>
      <p:grpSpPr>
        <a:xfrm>
          <a:off x="0" y="0"/>
          <a:ext cx="0" cy="0"/>
          <a:chOff x="0" y="0"/>
          <a:chExt cx="0" cy="0"/>
        </a:xfrm>
      </p:grpSpPr>
      <p:sp>
        <p:nvSpPr>
          <p:cNvPr id="1232" name="Shape 1232"/>
          <p:cNvSpPr txBox="1">
            <a:spLocks noGrp="1"/>
          </p:cNvSpPr>
          <p:nvPr>
            <p:ph type="title"/>
          </p:nvPr>
        </p:nvSpPr>
        <p:spPr>
          <a:xfrm>
            <a:off x="311700" y="555600"/>
            <a:ext cx="2807999" cy="755699"/>
          </a:xfrm>
          <a:prstGeom prst="rect">
            <a:avLst/>
          </a:prstGeom>
        </p:spPr>
        <p:txBody>
          <a:bodyPr lIns="91425" tIns="91425" rIns="91425" bIns="91425" anchor="b" anchorCtr="0"/>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a:endParaRPr/>
          </a:p>
        </p:txBody>
      </p:sp>
      <p:sp>
        <p:nvSpPr>
          <p:cNvPr id="1233" name="Shape 1233"/>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1234" name="Shape 12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Main point">
    <p:spTree>
      <p:nvGrpSpPr>
        <p:cNvPr id="1" name="Shape 1235"/>
        <p:cNvGrpSpPr/>
        <p:nvPr/>
      </p:nvGrpSpPr>
      <p:grpSpPr>
        <a:xfrm>
          <a:off x="0" y="0"/>
          <a:ext cx="0" cy="0"/>
          <a:chOff x="0" y="0"/>
          <a:chExt cx="0" cy="0"/>
        </a:xfrm>
      </p:grpSpPr>
      <p:sp>
        <p:nvSpPr>
          <p:cNvPr id="1236" name="Shape 1236"/>
          <p:cNvSpPr txBox="1">
            <a:spLocks noGrp="1"/>
          </p:cNvSpPr>
          <p:nvPr>
            <p:ph type="title"/>
          </p:nvPr>
        </p:nvSpPr>
        <p:spPr>
          <a:xfrm>
            <a:off x="490250" y="450150"/>
            <a:ext cx="6367800" cy="4090800"/>
          </a:xfrm>
          <a:prstGeom prst="rect">
            <a:avLst/>
          </a:prstGeom>
        </p:spPr>
        <p:txBody>
          <a:bodyPr lIns="91425" tIns="91425" rIns="91425" bIns="91425" anchor="ctr" anchorCtr="0"/>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a:endParaRPr/>
          </a:p>
        </p:txBody>
      </p:sp>
      <p:sp>
        <p:nvSpPr>
          <p:cNvPr id="1237" name="Shape 12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238"/>
        <p:cNvGrpSpPr/>
        <p:nvPr/>
      </p:nvGrpSpPr>
      <p:grpSpPr>
        <a:xfrm>
          <a:off x="0" y="0"/>
          <a:ext cx="0" cy="0"/>
          <a:chOff x="0" y="0"/>
          <a:chExt cx="0" cy="0"/>
        </a:xfrm>
      </p:grpSpPr>
      <p:sp>
        <p:nvSpPr>
          <p:cNvPr id="1239" name="Shape 1239"/>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240" name="Shape 1240"/>
          <p:cNvSpPr txBox="1">
            <a:spLocks noGrp="1"/>
          </p:cNvSpPr>
          <p:nvPr>
            <p:ph type="title"/>
          </p:nvPr>
        </p:nvSpPr>
        <p:spPr>
          <a:xfrm>
            <a:off x="265500" y="1233175"/>
            <a:ext cx="4045199" cy="1482300"/>
          </a:xfrm>
          <a:prstGeom prst="rect">
            <a:avLst/>
          </a:prstGeom>
        </p:spPr>
        <p:txBody>
          <a:bodyPr lIns="91425" tIns="91425" rIns="91425" bIns="91425" anchor="b" anchorCtr="0"/>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a:endParaRPr/>
          </a:p>
        </p:txBody>
      </p:sp>
      <p:sp>
        <p:nvSpPr>
          <p:cNvPr id="1241" name="Shape 1241"/>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1242" name="Shape 1242"/>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43" name="Shape 12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aption">
    <p:spTree>
      <p:nvGrpSpPr>
        <p:cNvPr id="1" name="Shape 1244"/>
        <p:cNvGrpSpPr/>
        <p:nvPr/>
      </p:nvGrpSpPr>
      <p:grpSpPr>
        <a:xfrm>
          <a:off x="0" y="0"/>
          <a:ext cx="0" cy="0"/>
          <a:chOff x="0" y="0"/>
          <a:chExt cx="0" cy="0"/>
        </a:xfrm>
      </p:grpSpPr>
      <p:sp>
        <p:nvSpPr>
          <p:cNvPr id="1245" name="Shape 1245"/>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a:lnSpc>
                <a:spcPct val="100000"/>
              </a:lnSpc>
              <a:spcBef>
                <a:spcPts val="0"/>
              </a:spcBef>
              <a:spcAft>
                <a:spcPts val="0"/>
              </a:spcAft>
              <a:buNone/>
              <a:defRPr/>
            </a:lvl1pPr>
          </a:lstStyle>
          <a:p>
            <a:endParaRPr/>
          </a:p>
        </p:txBody>
      </p:sp>
      <p:sp>
        <p:nvSpPr>
          <p:cNvPr id="1246" name="Shape 124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ig number">
    <p:spTree>
      <p:nvGrpSpPr>
        <p:cNvPr id="1" name="Shape 1247"/>
        <p:cNvGrpSpPr/>
        <p:nvPr/>
      </p:nvGrpSpPr>
      <p:grpSpPr>
        <a:xfrm>
          <a:off x="0" y="0"/>
          <a:ext cx="0" cy="0"/>
          <a:chOff x="0" y="0"/>
          <a:chExt cx="0" cy="0"/>
        </a:xfrm>
      </p:grpSpPr>
      <p:sp>
        <p:nvSpPr>
          <p:cNvPr id="1248" name="Shape 1248"/>
          <p:cNvSpPr txBox="1">
            <a:spLocks noGrp="1"/>
          </p:cNvSpPr>
          <p:nvPr>
            <p:ph type="title"/>
          </p:nvPr>
        </p:nvSpPr>
        <p:spPr>
          <a:xfrm>
            <a:off x="311700" y="1106125"/>
            <a:ext cx="8520599" cy="1963500"/>
          </a:xfrm>
          <a:prstGeom prst="rect">
            <a:avLst/>
          </a:prstGeom>
        </p:spPr>
        <p:txBody>
          <a:bodyPr lIns="91425" tIns="91425" rIns="91425" bIns="91425" anchor="b" anchorCtr="0"/>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a:endParaRPr/>
          </a:p>
        </p:txBody>
      </p:sp>
      <p:sp>
        <p:nvSpPr>
          <p:cNvPr id="1249" name="Shape 1249"/>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1250" name="Shape 125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51"/>
        <p:cNvGrpSpPr/>
        <p:nvPr/>
      </p:nvGrpSpPr>
      <p:grpSpPr>
        <a:xfrm>
          <a:off x="0" y="0"/>
          <a:ext cx="0" cy="0"/>
          <a:chOff x="0" y="0"/>
          <a:chExt cx="0" cy="0"/>
        </a:xfrm>
      </p:grpSpPr>
      <p:sp>
        <p:nvSpPr>
          <p:cNvPr id="1252" name="Shape 125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tandardfolie">
    <p:spTree>
      <p:nvGrpSpPr>
        <p:cNvPr id="1" name="Shape 1253"/>
        <p:cNvGrpSpPr/>
        <p:nvPr/>
      </p:nvGrpSpPr>
      <p:grpSpPr>
        <a:xfrm>
          <a:off x="0" y="0"/>
          <a:ext cx="0" cy="0"/>
          <a:chOff x="0" y="0"/>
          <a:chExt cx="0" cy="0"/>
        </a:xfrm>
      </p:grpSpPr>
      <p:sp>
        <p:nvSpPr>
          <p:cNvPr id="1254" name="Shape 1254"/>
          <p:cNvSpPr txBox="1">
            <a:spLocks noGrp="1"/>
          </p:cNvSpPr>
          <p:nvPr>
            <p:ph type="title"/>
          </p:nvPr>
        </p:nvSpPr>
        <p:spPr>
          <a:xfrm>
            <a:off x="446612" y="785040"/>
            <a:ext cx="8250776" cy="615265"/>
          </a:xfrm>
          <a:prstGeom prst="rect">
            <a:avLst/>
          </a:prstGeom>
          <a:noFill/>
          <a:ln>
            <a:noFill/>
          </a:ln>
        </p:spPr>
        <p:txBody>
          <a:bodyPr lIns="78200" tIns="78200" rIns="78200" bIns="78200" anchor="t" anchorCtr="0"/>
          <a:lstStyle>
            <a:lvl1pPr rtl="0">
              <a:spcBef>
                <a:spcPts val="0"/>
              </a:spcBef>
              <a:buSzPct val="100000"/>
              <a:defRPr sz="1200"/>
            </a:lvl1pPr>
            <a:lvl2pPr rtl="0">
              <a:spcBef>
                <a:spcPts val="0"/>
              </a:spcBef>
              <a:buSzPct val="100000"/>
              <a:defRPr sz="1200"/>
            </a:lvl2pPr>
            <a:lvl3pPr rtl="0">
              <a:spcBef>
                <a:spcPts val="0"/>
              </a:spcBef>
              <a:buSzPct val="100000"/>
              <a:defRPr sz="1200"/>
            </a:lvl3pPr>
            <a:lvl4pPr rtl="0">
              <a:spcBef>
                <a:spcPts val="0"/>
              </a:spcBef>
              <a:buSzPct val="100000"/>
              <a:defRPr sz="1200"/>
            </a:lvl4pPr>
            <a:lvl5pPr rtl="0">
              <a:spcBef>
                <a:spcPts val="0"/>
              </a:spcBef>
              <a:buSzPct val="100000"/>
              <a:defRPr sz="1200"/>
            </a:lvl5pPr>
            <a:lvl6pPr rtl="0">
              <a:spcBef>
                <a:spcPts val="0"/>
              </a:spcBef>
              <a:buSzPct val="100000"/>
              <a:defRPr sz="1200"/>
            </a:lvl6pPr>
            <a:lvl7pPr rtl="0">
              <a:spcBef>
                <a:spcPts val="0"/>
              </a:spcBef>
              <a:buSzPct val="100000"/>
              <a:defRPr sz="1200"/>
            </a:lvl7pPr>
            <a:lvl8pPr rtl="0">
              <a:spcBef>
                <a:spcPts val="0"/>
              </a:spcBef>
              <a:buSzPct val="100000"/>
              <a:defRPr sz="1200"/>
            </a:lvl8pPr>
            <a:lvl9pPr rtl="0">
              <a:spcBef>
                <a:spcPts val="0"/>
              </a:spcBef>
              <a:buSzPct val="100000"/>
              <a:defRPr sz="1200"/>
            </a:lvl9pPr>
          </a:lstStyle>
          <a:p>
            <a:endParaRPr/>
          </a:p>
        </p:txBody>
      </p:sp>
      <p:sp>
        <p:nvSpPr>
          <p:cNvPr id="1255" name="Shape 1255"/>
          <p:cNvSpPr txBox="1">
            <a:spLocks noGrp="1"/>
          </p:cNvSpPr>
          <p:nvPr>
            <p:ph type="body" idx="1"/>
          </p:nvPr>
        </p:nvSpPr>
        <p:spPr>
          <a:xfrm>
            <a:off x="446612" y="1400306"/>
            <a:ext cx="8250776" cy="3388713"/>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a:latin typeface="Calibri"/>
                <a:ea typeface="Calibri"/>
                <a:cs typeface="Calibri"/>
                <a:sym typeface="Calibri"/>
              </a:defRPr>
            </a:lvl1pPr>
            <a:lvl2pPr marL="152400" indent="-635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228600" indent="-381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304800" indent="-38100" rtl="0">
              <a:lnSpc>
                <a:spcPct val="120000"/>
              </a:lnSpc>
              <a:spcBef>
                <a:spcPts val="0"/>
              </a:spcBef>
              <a:spcAft>
                <a:spcPts val="500"/>
              </a:spcAft>
              <a:buClr>
                <a:schemeClr val="dk1"/>
              </a:buClr>
              <a:buSzPct val="85714"/>
              <a:buFont typeface="Arial"/>
              <a:buChar char="•"/>
              <a:defRPr sz="1400">
                <a:latin typeface="Calibri"/>
                <a:ea typeface="Calibri"/>
                <a:cs typeface="Calibri"/>
                <a:sym typeface="Calibri"/>
              </a:defRPr>
            </a:lvl4pPr>
            <a:lvl5pPr marL="304800" indent="0" rtl="0">
              <a:lnSpc>
                <a:spcPct val="120000"/>
              </a:lnSpc>
              <a:spcBef>
                <a:spcPts val="0"/>
              </a:spcBef>
              <a:spcAft>
                <a:spcPts val="500"/>
              </a:spcAft>
              <a:buClr>
                <a:schemeClr val="dk2"/>
              </a:buClr>
              <a:buSzPct val="85714"/>
              <a:buFont typeface="Arial"/>
              <a:buNone/>
              <a:defRPr sz="1400">
                <a:solidFill>
                  <a:srgbClr val="575756"/>
                </a:solidFill>
                <a:latin typeface="Calibri"/>
                <a:ea typeface="Calibri"/>
                <a:cs typeface="Calibri"/>
                <a:sym typeface="Calibri"/>
              </a:defRPr>
            </a:lvl5pPr>
            <a:lvl6pPr marL="304800" indent="-76200" rtl="0">
              <a:spcBef>
                <a:spcPts val="0"/>
              </a:spcBef>
              <a:buSzPct val="85714"/>
              <a:defRPr sz="1400">
                <a:solidFill>
                  <a:srgbClr val="575756"/>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1256" name="Shape 1256"/>
          <p:cNvSpPr txBox="1">
            <a:spLocks noGrp="1"/>
          </p:cNvSpPr>
          <p:nvPr>
            <p:ph type="body" idx="2"/>
          </p:nvPr>
        </p:nvSpPr>
        <p:spPr>
          <a:xfrm>
            <a:off x="446612" y="508202"/>
            <a:ext cx="8250776" cy="274462"/>
          </a:xfrm>
          <a:prstGeom prst="rect">
            <a:avLst/>
          </a:prstGeom>
          <a:noFill/>
          <a:ln>
            <a:noFill/>
          </a:ln>
        </p:spPr>
        <p:txBody>
          <a:bodyPr lIns="78200" tIns="78200" rIns="78200" bIns="78200" anchor="t" anchorCtr="0"/>
          <a:lstStyle>
            <a:lvl1pPr rtl="0">
              <a:spcBef>
                <a:spcPts val="0"/>
              </a:spcBef>
              <a:buSzPct val="100000"/>
              <a:defRPr sz="1200">
                <a:solidFill>
                  <a:srgbClr val="7F7F7F"/>
                </a:solidFill>
              </a:defRPr>
            </a:lvl1pPr>
            <a:lvl2pPr rtl="0">
              <a:spcBef>
                <a:spcPts val="0"/>
              </a:spcBef>
              <a:buSzPct val="42857"/>
              <a:defRPr sz="2800">
                <a:solidFill>
                  <a:schemeClr val="dk1"/>
                </a:solidFill>
                <a:latin typeface="Calibri"/>
                <a:ea typeface="Calibri"/>
                <a:cs typeface="Calibri"/>
                <a:sym typeface="Calibri"/>
              </a:defRPr>
            </a:lvl2pPr>
            <a:lvl3pPr rtl="0">
              <a:spcBef>
                <a:spcPts val="0"/>
              </a:spcBef>
              <a:buSzPct val="50000"/>
              <a:defRPr sz="2400">
                <a:solidFill>
                  <a:schemeClr val="dk1"/>
                </a:solidFill>
                <a:latin typeface="Calibri"/>
                <a:ea typeface="Calibri"/>
                <a:cs typeface="Calibri"/>
                <a:sym typeface="Calibri"/>
              </a:defRPr>
            </a:lvl3pPr>
            <a:lvl4pPr rtl="0">
              <a:spcBef>
                <a:spcPts val="0"/>
              </a:spcBef>
              <a:buSzPct val="60000"/>
              <a:defRPr sz="2000">
                <a:solidFill>
                  <a:schemeClr val="dk1"/>
                </a:solidFill>
                <a:latin typeface="Calibri"/>
                <a:ea typeface="Calibri"/>
                <a:cs typeface="Calibri"/>
                <a:sym typeface="Calibri"/>
              </a:defRPr>
            </a:lvl4pPr>
            <a:lvl5pPr rtl="0">
              <a:spcBef>
                <a:spcPts val="0"/>
              </a:spcBef>
              <a:buSzPct val="60000"/>
              <a:defRPr sz="2000">
                <a:solidFill>
                  <a:schemeClr val="dk1"/>
                </a:solidFill>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Agenda">
    <p:spTree>
      <p:nvGrpSpPr>
        <p:cNvPr id="1" name="Shape 1257"/>
        <p:cNvGrpSpPr/>
        <p:nvPr/>
      </p:nvGrpSpPr>
      <p:grpSpPr>
        <a:xfrm>
          <a:off x="0" y="0"/>
          <a:ext cx="0" cy="0"/>
          <a:chOff x="0" y="0"/>
          <a:chExt cx="0" cy="0"/>
        </a:xfrm>
      </p:grpSpPr>
      <p:pic>
        <p:nvPicPr>
          <p:cNvPr id="1258" name="Shape 1258"/>
          <p:cNvPicPr preferRelativeResize="0"/>
          <p:nvPr/>
        </p:nvPicPr>
        <p:blipFill rotWithShape="1">
          <a:blip r:embed="rId2">
            <a:alphaModFix/>
          </a:blip>
          <a:srcRect/>
          <a:stretch/>
        </p:blipFill>
        <p:spPr>
          <a:xfrm>
            <a:off x="4572001" y="391"/>
            <a:ext cx="4571999" cy="4794512"/>
          </a:xfrm>
          <a:prstGeom prst="rect">
            <a:avLst/>
          </a:prstGeom>
          <a:noFill/>
          <a:ln>
            <a:noFill/>
          </a:ln>
        </p:spPr>
      </p:pic>
      <p:sp>
        <p:nvSpPr>
          <p:cNvPr id="1259" name="Shape 1259"/>
          <p:cNvSpPr txBox="1">
            <a:spLocks noGrp="1"/>
          </p:cNvSpPr>
          <p:nvPr>
            <p:ph type="body" idx="1"/>
          </p:nvPr>
        </p:nvSpPr>
        <p:spPr>
          <a:xfrm>
            <a:off x="446612" y="1400307"/>
            <a:ext cx="4064301" cy="2911199"/>
          </a:xfrm>
          <a:prstGeom prst="rect">
            <a:avLst/>
          </a:prstGeom>
          <a:noFill/>
          <a:ln>
            <a:noFill/>
          </a:ln>
        </p:spPr>
        <p:txBody>
          <a:bodyPr lIns="78200" tIns="78200" rIns="78200" bIns="78200" anchor="t" anchorCtr="0"/>
          <a:lstStyle>
            <a:lvl1pPr marL="152400" indent="-63500" rtl="0">
              <a:lnSpc>
                <a:spcPct val="120000"/>
              </a:lnSpc>
              <a:spcBef>
                <a:spcPts val="0"/>
              </a:spcBef>
              <a:buClr>
                <a:schemeClr val="dk2"/>
              </a:buClr>
              <a:buSzPct val="85714"/>
              <a:buFont typeface="Arial"/>
              <a:buChar char="•"/>
              <a:defRPr sz="1400" baseline="0">
                <a:latin typeface="Calibri"/>
                <a:ea typeface="Calibri"/>
                <a:cs typeface="Calibri"/>
                <a:sym typeface="Calibri"/>
              </a:defRPr>
            </a:lvl1pPr>
            <a:lvl2pPr rtl="0">
              <a:spcBef>
                <a:spcPts val="0"/>
              </a:spcBef>
              <a:buSzPct val="42857"/>
              <a:defRPr sz="2800">
                <a:solidFill>
                  <a:schemeClr val="dk1"/>
                </a:solidFill>
                <a:latin typeface="Calibri"/>
                <a:ea typeface="Calibri"/>
                <a:cs typeface="Calibri"/>
                <a:sym typeface="Calibri"/>
              </a:defRPr>
            </a:lvl2pPr>
            <a:lvl3pPr rtl="0">
              <a:spcBef>
                <a:spcPts val="0"/>
              </a:spcBef>
              <a:buSzPct val="50000"/>
              <a:defRPr sz="2400">
                <a:solidFill>
                  <a:schemeClr val="dk1"/>
                </a:solidFill>
                <a:latin typeface="Calibri"/>
                <a:ea typeface="Calibri"/>
                <a:cs typeface="Calibri"/>
                <a:sym typeface="Calibri"/>
              </a:defRPr>
            </a:lvl3pPr>
            <a:lvl4pPr rtl="0">
              <a:spcBef>
                <a:spcPts val="0"/>
              </a:spcBef>
              <a:buSzPct val="60000"/>
              <a:defRPr sz="2000">
                <a:solidFill>
                  <a:schemeClr val="dk1"/>
                </a:solidFill>
                <a:latin typeface="Calibri"/>
                <a:ea typeface="Calibri"/>
                <a:cs typeface="Calibri"/>
                <a:sym typeface="Calibri"/>
              </a:defRPr>
            </a:lvl4pPr>
            <a:lvl5pPr rtl="0">
              <a:spcBef>
                <a:spcPts val="0"/>
              </a:spcBef>
              <a:buSzPct val="60000"/>
              <a:defRPr sz="2000">
                <a:solidFill>
                  <a:schemeClr val="dk1"/>
                </a:solidFill>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1260" name="Shape 1260"/>
          <p:cNvSpPr/>
          <p:nvPr/>
        </p:nvSpPr>
        <p:spPr>
          <a:xfrm>
            <a:off x="446612" y="784601"/>
            <a:ext cx="853915" cy="343457"/>
          </a:xfrm>
          <a:prstGeom prst="rect">
            <a:avLst/>
          </a:prstGeom>
          <a:noFill/>
          <a:ln>
            <a:noFill/>
          </a:ln>
        </p:spPr>
        <p:txBody>
          <a:bodyPr lIns="0" tIns="46175" rIns="78200" bIns="46175" anchor="t" anchorCtr="0">
            <a:noAutofit/>
          </a:bodyPr>
          <a:lstStyle/>
          <a:p>
            <a:pPr marL="0" marR="0" lvl="0" indent="0" algn="l" rtl="0">
              <a:spcBef>
                <a:spcPts val="0"/>
              </a:spcBef>
              <a:buSzPct val="25000"/>
              <a:buNone/>
            </a:pPr>
            <a:r>
              <a:rPr lang="en" sz="1600" b="1" i="0" u="none" strike="noStrike" cap="none" baseline="0">
                <a:solidFill>
                  <a:srgbClr val="60912B"/>
                </a:solidFill>
                <a:latin typeface="Calibri"/>
                <a:ea typeface="Calibri"/>
                <a:cs typeface="Calibri"/>
                <a:sym typeface="Calibri"/>
              </a:rPr>
              <a:t>Contents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Agenda">
    <p:spTree>
      <p:nvGrpSpPr>
        <p:cNvPr id="1" name="Shape 13"/>
        <p:cNvGrpSpPr/>
        <p:nvPr/>
      </p:nvGrpSpPr>
      <p:grpSpPr>
        <a:xfrm>
          <a:off x="0" y="0"/>
          <a:ext cx="0" cy="0"/>
          <a:chOff x="0" y="0"/>
          <a:chExt cx="0" cy="0"/>
        </a:xfrm>
      </p:grpSpPr>
      <p:sp>
        <p:nvSpPr>
          <p:cNvPr id="14" name="Shape 14"/>
          <p:cNvSpPr txBox="1">
            <a:spLocks noGrp="1"/>
          </p:cNvSpPr>
          <p:nvPr>
            <p:ph type="body" idx="1"/>
          </p:nvPr>
        </p:nvSpPr>
        <p:spPr>
          <a:xfrm>
            <a:off x="446612" y="1400307"/>
            <a:ext cx="4064301" cy="2911199"/>
          </a:xfrm>
          <a:prstGeom prst="rect">
            <a:avLst/>
          </a:prstGeom>
          <a:noFill/>
          <a:ln>
            <a:noFill/>
          </a:ln>
        </p:spPr>
        <p:txBody>
          <a:bodyPr lIns="78200" tIns="78200" rIns="78200" bIns="78200" anchor="t" anchorCtr="0"/>
          <a:lstStyle>
            <a:lvl1pPr marL="152400" indent="-63500" rtl="0">
              <a:lnSpc>
                <a:spcPct val="120000"/>
              </a:lnSpc>
              <a:spcBef>
                <a:spcPts val="0"/>
              </a:spcBef>
              <a:buClr>
                <a:schemeClr val="dk2"/>
              </a:buClr>
              <a:buSzPct val="85714"/>
              <a:buFont typeface="Arial"/>
              <a:buChar char="•"/>
              <a:defRPr sz="1400" baseline="0">
                <a:latin typeface="Calibri"/>
                <a:ea typeface="Calibri"/>
                <a:cs typeface="Calibri"/>
                <a:sym typeface="Calibri"/>
              </a:defRPr>
            </a:lvl1pPr>
            <a:lvl2pPr rtl="0">
              <a:spcBef>
                <a:spcPts val="0"/>
              </a:spcBef>
              <a:buSzPct val="42857"/>
              <a:defRPr sz="2800">
                <a:solidFill>
                  <a:schemeClr val="dk1"/>
                </a:solidFill>
                <a:latin typeface="Calibri"/>
                <a:ea typeface="Calibri"/>
                <a:cs typeface="Calibri"/>
                <a:sym typeface="Calibri"/>
              </a:defRPr>
            </a:lvl2pPr>
            <a:lvl3pPr rtl="0">
              <a:spcBef>
                <a:spcPts val="0"/>
              </a:spcBef>
              <a:buSzPct val="50000"/>
              <a:defRPr sz="2400">
                <a:solidFill>
                  <a:schemeClr val="dk1"/>
                </a:solidFill>
                <a:latin typeface="Calibri"/>
                <a:ea typeface="Calibri"/>
                <a:cs typeface="Calibri"/>
                <a:sym typeface="Calibri"/>
              </a:defRPr>
            </a:lvl3pPr>
            <a:lvl4pPr rtl="0">
              <a:spcBef>
                <a:spcPts val="0"/>
              </a:spcBef>
              <a:buSzPct val="60000"/>
              <a:defRPr sz="2000">
                <a:solidFill>
                  <a:schemeClr val="dk1"/>
                </a:solidFill>
                <a:latin typeface="Calibri"/>
                <a:ea typeface="Calibri"/>
                <a:cs typeface="Calibri"/>
                <a:sym typeface="Calibri"/>
              </a:defRPr>
            </a:lvl4pPr>
            <a:lvl5pPr rtl="0">
              <a:spcBef>
                <a:spcPts val="0"/>
              </a:spcBef>
              <a:buSzPct val="60000"/>
              <a:defRPr sz="2000">
                <a:solidFill>
                  <a:schemeClr val="dk1"/>
                </a:solidFill>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15" name="Shape 15"/>
          <p:cNvSpPr/>
          <p:nvPr/>
        </p:nvSpPr>
        <p:spPr>
          <a:xfrm>
            <a:off x="446612" y="784601"/>
            <a:ext cx="853915" cy="343457"/>
          </a:xfrm>
          <a:prstGeom prst="rect">
            <a:avLst/>
          </a:prstGeom>
          <a:noFill/>
          <a:ln>
            <a:noFill/>
          </a:ln>
        </p:spPr>
        <p:txBody>
          <a:bodyPr lIns="0" tIns="46175" rIns="78200" bIns="46175" anchor="t" anchorCtr="0">
            <a:noAutofit/>
          </a:bodyPr>
          <a:lstStyle/>
          <a:p>
            <a:pPr marL="0" marR="0" lvl="0" indent="0" algn="l" rtl="0">
              <a:spcBef>
                <a:spcPts val="0"/>
              </a:spcBef>
              <a:buSzPct val="25000"/>
              <a:buNone/>
            </a:pPr>
            <a:r>
              <a:rPr lang="en" sz="1600" b="1" i="0" u="none" strike="noStrike" cap="none" baseline="0">
                <a:solidFill>
                  <a:srgbClr val="60912B"/>
                </a:solidFill>
                <a:latin typeface="Calibri"/>
                <a:ea typeface="Calibri"/>
                <a:cs typeface="Calibri"/>
                <a:sym typeface="Calibri"/>
              </a:rPr>
              <a:t>Contents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Kontakt+Ansprechpartner">
    <p:spTree>
      <p:nvGrpSpPr>
        <p:cNvPr id="1" name="Shape 1261"/>
        <p:cNvGrpSpPr/>
        <p:nvPr/>
      </p:nvGrpSpPr>
      <p:grpSpPr>
        <a:xfrm>
          <a:off x="0" y="0"/>
          <a:ext cx="0" cy="0"/>
          <a:chOff x="0" y="0"/>
          <a:chExt cx="0" cy="0"/>
        </a:xfrm>
      </p:grpSpPr>
      <p:sp>
        <p:nvSpPr>
          <p:cNvPr id="1262" name="Shape 1262"/>
          <p:cNvSpPr txBox="1"/>
          <p:nvPr/>
        </p:nvSpPr>
        <p:spPr>
          <a:xfrm>
            <a:off x="446612" y="785040"/>
            <a:ext cx="4064301" cy="615265"/>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600" b="1" i="0" u="none" strike="noStrike" cap="none" baseline="0">
                <a:solidFill>
                  <a:srgbClr val="60912B"/>
                </a:solidFill>
                <a:latin typeface="Calibri"/>
                <a:ea typeface="Calibri"/>
                <a:cs typeface="Calibri"/>
                <a:sym typeface="Calibri"/>
              </a:rPr>
              <a:t>Contact</a:t>
            </a:r>
          </a:p>
        </p:txBody>
      </p:sp>
      <p:sp>
        <p:nvSpPr>
          <p:cNvPr id="1263" name="Shape 1263"/>
          <p:cNvSpPr txBox="1">
            <a:spLocks noGrp="1"/>
          </p:cNvSpPr>
          <p:nvPr>
            <p:ph type="body" idx="1"/>
          </p:nvPr>
        </p:nvSpPr>
        <p:spPr>
          <a:xfrm>
            <a:off x="4633087" y="1400306"/>
            <a:ext cx="4064301" cy="3388713"/>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baseline="0">
                <a:latin typeface="Calibri"/>
                <a:ea typeface="Calibri"/>
                <a:cs typeface="Calibri"/>
                <a:sym typeface="Calibri"/>
              </a:defRPr>
            </a:lvl1pPr>
            <a:lvl2pPr marL="3556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5461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7112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4pPr>
            <a:lvl5pPr marL="9017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1264" name="Shape 1264"/>
          <p:cNvSpPr txBox="1">
            <a:spLocks noGrp="1"/>
          </p:cNvSpPr>
          <p:nvPr>
            <p:ph type="title"/>
          </p:nvPr>
        </p:nvSpPr>
        <p:spPr>
          <a:xfrm>
            <a:off x="4633086" y="785040"/>
            <a:ext cx="4064301" cy="615265"/>
          </a:xfrm>
          <a:prstGeom prst="rect">
            <a:avLst/>
          </a:prstGeom>
          <a:noFill/>
          <a:ln>
            <a:noFill/>
          </a:ln>
        </p:spPr>
        <p:txBody>
          <a:bodyPr lIns="78200" tIns="78200" rIns="78200" bIns="78200" anchor="t" anchorCtr="0"/>
          <a:lstStyle>
            <a:lvl1pPr rtl="0">
              <a:spcBef>
                <a:spcPts val="0"/>
              </a:spcBef>
              <a:buSzPct val="75000"/>
              <a:defRPr sz="1600"/>
            </a:lvl1pPr>
            <a:lvl2pPr rtl="0">
              <a:spcBef>
                <a:spcPts val="0"/>
              </a:spcBef>
              <a:buSzPct val="100000"/>
              <a:defRPr sz="1200"/>
            </a:lvl2pPr>
            <a:lvl3pPr rtl="0">
              <a:spcBef>
                <a:spcPts val="0"/>
              </a:spcBef>
              <a:buSzPct val="100000"/>
              <a:defRPr sz="1200"/>
            </a:lvl3pPr>
            <a:lvl4pPr rtl="0">
              <a:spcBef>
                <a:spcPts val="0"/>
              </a:spcBef>
              <a:buSzPct val="100000"/>
              <a:defRPr sz="1200"/>
            </a:lvl4pPr>
            <a:lvl5pPr rtl="0">
              <a:spcBef>
                <a:spcPts val="0"/>
              </a:spcBef>
              <a:buSzPct val="100000"/>
              <a:defRPr sz="1200"/>
            </a:lvl5pPr>
            <a:lvl6pPr rtl="0">
              <a:spcBef>
                <a:spcPts val="0"/>
              </a:spcBef>
              <a:buSzPct val="100000"/>
              <a:defRPr sz="1200"/>
            </a:lvl6pPr>
            <a:lvl7pPr rtl="0">
              <a:spcBef>
                <a:spcPts val="0"/>
              </a:spcBef>
              <a:buSzPct val="100000"/>
              <a:defRPr sz="1200"/>
            </a:lvl7pPr>
            <a:lvl8pPr rtl="0">
              <a:spcBef>
                <a:spcPts val="0"/>
              </a:spcBef>
              <a:buSzPct val="100000"/>
              <a:defRPr sz="1200"/>
            </a:lvl8pPr>
            <a:lvl9pPr rtl="0">
              <a:spcBef>
                <a:spcPts val="0"/>
              </a:spcBef>
              <a:buSzPct val="100000"/>
              <a:defRPr sz="1200"/>
            </a:lvl9pPr>
          </a:lstStyle>
          <a:p>
            <a:endParaRPr/>
          </a:p>
        </p:txBody>
      </p:sp>
      <p:sp>
        <p:nvSpPr>
          <p:cNvPr id="1265" name="Shape 1265"/>
          <p:cNvSpPr/>
          <p:nvPr/>
        </p:nvSpPr>
        <p:spPr>
          <a:xfrm>
            <a:off x="446612" y="1400306"/>
            <a:ext cx="2401300" cy="1221811"/>
          </a:xfrm>
          <a:prstGeom prst="rect">
            <a:avLst/>
          </a:prstGeom>
          <a:noFill/>
          <a:ln>
            <a:noFill/>
          </a:ln>
        </p:spPr>
        <p:txBody>
          <a:bodyPr lIns="0" tIns="39075" rIns="78200" bIns="39075" anchor="t" anchorCtr="0">
            <a:noAutofit/>
          </a:bodyPr>
          <a:lstStyle/>
          <a:p>
            <a:pPr marL="0" marR="0" lvl="0" indent="0" algn="l" rtl="0">
              <a:lnSpc>
                <a:spcPct val="120000"/>
              </a:lnSpc>
              <a:spcBef>
                <a:spcPts val="0"/>
              </a:spcBef>
              <a:spcAft>
                <a:spcPts val="500"/>
              </a:spcAft>
              <a:buSzPct val="25000"/>
              <a:buNone/>
            </a:pPr>
            <a:r>
              <a:rPr lang="en" sz="1400" b="1" i="0" u="none" strike="noStrike" cap="none" baseline="0">
                <a:solidFill>
                  <a:srgbClr val="575756"/>
                </a:solidFill>
                <a:latin typeface="Calibri"/>
                <a:ea typeface="Calibri"/>
                <a:cs typeface="Calibri"/>
                <a:sym typeface="Calibri"/>
              </a:rPr>
              <a:t>Evosoft Hungary</a:t>
            </a:r>
            <a:br>
              <a:rPr lang="en" sz="1400" b="1" i="0" u="none" strike="noStrike" cap="none" baseline="0">
                <a:solidFill>
                  <a:srgbClr val="575756"/>
                </a:solidFill>
                <a:latin typeface="Calibri"/>
                <a:ea typeface="Calibri"/>
                <a:cs typeface="Calibri"/>
                <a:sym typeface="Calibri"/>
              </a:rPr>
            </a:br>
            <a:r>
              <a:rPr lang="en" sz="1400" b="0" i="0" u="none" strike="noStrike" cap="none" baseline="0">
                <a:solidFill>
                  <a:srgbClr val="575756"/>
                </a:solidFill>
                <a:latin typeface="Calibri"/>
                <a:ea typeface="Calibri"/>
                <a:cs typeface="Calibri"/>
                <a:sym typeface="Calibri"/>
              </a:rPr>
              <a:t>Kaposvár utca 14-18</a:t>
            </a:r>
          </a:p>
          <a:p>
            <a:pPr marL="0" marR="0" lvl="0" indent="0" algn="l" rtl="0">
              <a:lnSpc>
                <a:spcPct val="120000"/>
              </a:lnSpc>
              <a:spcBef>
                <a:spcPts val="0"/>
              </a:spcBef>
              <a:spcAft>
                <a:spcPts val="500"/>
              </a:spcAft>
              <a:buSzPct val="25000"/>
              <a:buNone/>
            </a:pPr>
            <a:r>
              <a:rPr lang="en" sz="1400" b="0" i="0" u="none" strike="noStrike" cap="none" baseline="0">
                <a:solidFill>
                  <a:srgbClr val="575756"/>
                </a:solidFill>
                <a:latin typeface="Calibri"/>
                <a:ea typeface="Calibri"/>
                <a:cs typeface="Calibri"/>
                <a:sym typeface="Calibri"/>
              </a:rPr>
              <a:t>H-1117 Budapest</a:t>
            </a:r>
          </a:p>
          <a:p>
            <a:pPr marL="0" marR="0" lvl="0" indent="0" algn="l" rtl="0">
              <a:lnSpc>
                <a:spcPct val="120000"/>
              </a:lnSpc>
              <a:spcBef>
                <a:spcPts val="0"/>
              </a:spcBef>
              <a:spcAft>
                <a:spcPts val="500"/>
              </a:spcAft>
              <a:buSzPct val="25000"/>
              <a:buNone/>
            </a:pPr>
            <a:r>
              <a:rPr lang="en" sz="1400" b="0" i="0" u="none" strike="noStrike" cap="none" baseline="0">
                <a:solidFill>
                  <a:srgbClr val="575756"/>
                </a:solidFill>
                <a:latin typeface="Calibri"/>
                <a:ea typeface="Calibri"/>
                <a:cs typeface="Calibri"/>
                <a:sym typeface="Calibri"/>
              </a:rPr>
              <a:t>Web: www.evosoft.com</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Kontakt+Ansprechpartner">
    <p:spTree>
      <p:nvGrpSpPr>
        <p:cNvPr id="1" name="Shape 16"/>
        <p:cNvGrpSpPr/>
        <p:nvPr/>
      </p:nvGrpSpPr>
      <p:grpSpPr>
        <a:xfrm>
          <a:off x="0" y="0"/>
          <a:ext cx="0" cy="0"/>
          <a:chOff x="0" y="0"/>
          <a:chExt cx="0" cy="0"/>
        </a:xfrm>
      </p:grpSpPr>
      <p:sp>
        <p:nvSpPr>
          <p:cNvPr id="17" name="Shape 17"/>
          <p:cNvSpPr txBox="1"/>
          <p:nvPr/>
        </p:nvSpPr>
        <p:spPr>
          <a:xfrm>
            <a:off x="446612" y="785040"/>
            <a:ext cx="4064301" cy="615265"/>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600" b="1" i="0" u="none" strike="noStrike" cap="none" baseline="0">
                <a:solidFill>
                  <a:srgbClr val="60912B"/>
                </a:solidFill>
                <a:latin typeface="Calibri"/>
                <a:ea typeface="Calibri"/>
                <a:cs typeface="Calibri"/>
                <a:sym typeface="Calibri"/>
              </a:rPr>
              <a:t>Contact</a:t>
            </a:r>
          </a:p>
        </p:txBody>
      </p:sp>
      <p:sp>
        <p:nvSpPr>
          <p:cNvPr id="18" name="Shape 18"/>
          <p:cNvSpPr txBox="1">
            <a:spLocks noGrp="1"/>
          </p:cNvSpPr>
          <p:nvPr>
            <p:ph type="body" idx="1"/>
          </p:nvPr>
        </p:nvSpPr>
        <p:spPr>
          <a:xfrm>
            <a:off x="4633087" y="1400306"/>
            <a:ext cx="4064301" cy="3388713"/>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baseline="0">
                <a:latin typeface="Calibri"/>
                <a:ea typeface="Calibri"/>
                <a:cs typeface="Calibri"/>
                <a:sym typeface="Calibri"/>
              </a:defRPr>
            </a:lvl1pPr>
            <a:lvl2pPr marL="3556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5461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7112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4pPr>
            <a:lvl5pPr marL="9017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19" name="Shape 19"/>
          <p:cNvSpPr txBox="1">
            <a:spLocks noGrp="1"/>
          </p:cNvSpPr>
          <p:nvPr>
            <p:ph type="title"/>
          </p:nvPr>
        </p:nvSpPr>
        <p:spPr>
          <a:xfrm>
            <a:off x="4633086" y="785040"/>
            <a:ext cx="4064301" cy="615265"/>
          </a:xfrm>
          <a:prstGeom prst="rect">
            <a:avLst/>
          </a:prstGeom>
          <a:noFill/>
          <a:ln>
            <a:noFill/>
          </a:ln>
        </p:spPr>
        <p:txBody>
          <a:bodyPr lIns="78200" tIns="78200" rIns="78200" bIns="78200" anchor="t" anchorCtr="0"/>
          <a:lstStyle>
            <a:lvl1pPr rtl="0">
              <a:spcBef>
                <a:spcPts val="0"/>
              </a:spcBef>
              <a:buSzPct val="75000"/>
              <a:defRPr sz="1600"/>
            </a:lvl1pPr>
            <a:lvl2pPr rtl="0">
              <a:spcBef>
                <a:spcPts val="0"/>
              </a:spcBef>
              <a:buSzPct val="100000"/>
              <a:defRPr sz="1200"/>
            </a:lvl2pPr>
            <a:lvl3pPr rtl="0">
              <a:spcBef>
                <a:spcPts val="0"/>
              </a:spcBef>
              <a:buSzPct val="100000"/>
              <a:defRPr sz="1200"/>
            </a:lvl3pPr>
            <a:lvl4pPr rtl="0">
              <a:spcBef>
                <a:spcPts val="0"/>
              </a:spcBef>
              <a:buSzPct val="100000"/>
              <a:defRPr sz="1200"/>
            </a:lvl4pPr>
            <a:lvl5pPr rtl="0">
              <a:spcBef>
                <a:spcPts val="0"/>
              </a:spcBef>
              <a:buSzPct val="100000"/>
              <a:defRPr sz="1200"/>
            </a:lvl5pPr>
            <a:lvl6pPr rtl="0">
              <a:spcBef>
                <a:spcPts val="0"/>
              </a:spcBef>
              <a:buSzPct val="100000"/>
              <a:defRPr sz="1200"/>
            </a:lvl6pPr>
            <a:lvl7pPr rtl="0">
              <a:spcBef>
                <a:spcPts val="0"/>
              </a:spcBef>
              <a:buSzPct val="100000"/>
              <a:defRPr sz="1200"/>
            </a:lvl7pPr>
            <a:lvl8pPr rtl="0">
              <a:spcBef>
                <a:spcPts val="0"/>
              </a:spcBef>
              <a:buSzPct val="100000"/>
              <a:defRPr sz="1200"/>
            </a:lvl8pPr>
            <a:lvl9pPr rtl="0">
              <a:spcBef>
                <a:spcPts val="0"/>
              </a:spcBef>
              <a:buSzPct val="100000"/>
              <a:defRPr sz="1200"/>
            </a:lvl9pPr>
          </a:lstStyle>
          <a:p>
            <a:endParaRPr/>
          </a:p>
        </p:txBody>
      </p:sp>
      <p:sp>
        <p:nvSpPr>
          <p:cNvPr id="20" name="Shape 20"/>
          <p:cNvSpPr/>
          <p:nvPr/>
        </p:nvSpPr>
        <p:spPr>
          <a:xfrm>
            <a:off x="446612" y="1400306"/>
            <a:ext cx="2401300" cy="1221811"/>
          </a:xfrm>
          <a:prstGeom prst="rect">
            <a:avLst/>
          </a:prstGeom>
          <a:noFill/>
          <a:ln>
            <a:noFill/>
          </a:ln>
        </p:spPr>
        <p:txBody>
          <a:bodyPr lIns="0" tIns="39075" rIns="78200" bIns="39075" anchor="t" anchorCtr="0">
            <a:noAutofit/>
          </a:bodyPr>
          <a:lstStyle/>
          <a:p>
            <a:pPr marL="0" marR="0" lvl="0" indent="0" algn="l" rtl="0">
              <a:lnSpc>
                <a:spcPct val="120000"/>
              </a:lnSpc>
              <a:spcBef>
                <a:spcPts val="0"/>
              </a:spcBef>
              <a:spcAft>
                <a:spcPts val="500"/>
              </a:spcAft>
              <a:buSzPct val="25000"/>
              <a:buNone/>
            </a:pPr>
            <a:r>
              <a:rPr lang="en" sz="1400" b="1" i="0" u="none" strike="noStrike" cap="none" baseline="0">
                <a:solidFill>
                  <a:srgbClr val="575756"/>
                </a:solidFill>
                <a:latin typeface="Calibri"/>
                <a:ea typeface="Calibri"/>
                <a:cs typeface="Calibri"/>
                <a:sym typeface="Calibri"/>
              </a:rPr>
              <a:t>Evosoft Hungary</a:t>
            </a:r>
            <a:br>
              <a:rPr lang="en" sz="1400" b="1" i="0" u="none" strike="noStrike" cap="none" baseline="0">
                <a:solidFill>
                  <a:srgbClr val="575756"/>
                </a:solidFill>
                <a:latin typeface="Calibri"/>
                <a:ea typeface="Calibri"/>
                <a:cs typeface="Calibri"/>
                <a:sym typeface="Calibri"/>
              </a:rPr>
            </a:br>
            <a:r>
              <a:rPr lang="en" sz="1400" b="0" i="0" u="none" strike="noStrike" cap="none" baseline="0">
                <a:solidFill>
                  <a:srgbClr val="575756"/>
                </a:solidFill>
                <a:latin typeface="Calibri"/>
                <a:ea typeface="Calibri"/>
                <a:cs typeface="Calibri"/>
                <a:sym typeface="Calibri"/>
              </a:rPr>
              <a:t>Kaposvár utca 14-18</a:t>
            </a:r>
          </a:p>
          <a:p>
            <a:pPr marL="0" marR="0" lvl="0" indent="0" algn="l" rtl="0">
              <a:lnSpc>
                <a:spcPct val="120000"/>
              </a:lnSpc>
              <a:spcBef>
                <a:spcPts val="0"/>
              </a:spcBef>
              <a:spcAft>
                <a:spcPts val="500"/>
              </a:spcAft>
              <a:buSzPct val="25000"/>
              <a:buNone/>
            </a:pPr>
            <a:r>
              <a:rPr lang="en" sz="1400" b="0" i="0" u="none" strike="noStrike" cap="none" baseline="0">
                <a:solidFill>
                  <a:srgbClr val="575756"/>
                </a:solidFill>
                <a:latin typeface="Calibri"/>
                <a:ea typeface="Calibri"/>
                <a:cs typeface="Calibri"/>
                <a:sym typeface="Calibri"/>
              </a:rPr>
              <a:t>H-1117 Budapest</a:t>
            </a:r>
          </a:p>
          <a:p>
            <a:pPr marL="0" marR="0" lvl="0" indent="0" algn="l" rtl="0">
              <a:lnSpc>
                <a:spcPct val="120000"/>
              </a:lnSpc>
              <a:spcBef>
                <a:spcPts val="0"/>
              </a:spcBef>
              <a:spcAft>
                <a:spcPts val="500"/>
              </a:spcAft>
              <a:buSzPct val="25000"/>
              <a:buNone/>
            </a:pPr>
            <a:r>
              <a:rPr lang="en" sz="1400" b="0" i="0" u="none" strike="noStrike" cap="none" baseline="0">
                <a:solidFill>
                  <a:srgbClr val="575756"/>
                </a:solidFill>
                <a:latin typeface="Calibri"/>
                <a:ea typeface="Calibri"/>
                <a:cs typeface="Calibri"/>
                <a:sym typeface="Calibri"/>
              </a:rPr>
              <a:t>Web: www.evosoft.com</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 Spalten">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446612" y="1400306"/>
            <a:ext cx="4061350" cy="3388713"/>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a:latin typeface="Calibri"/>
                <a:ea typeface="Calibri"/>
                <a:cs typeface="Calibri"/>
                <a:sym typeface="Calibri"/>
              </a:defRPr>
            </a:lvl1pPr>
            <a:lvl2pPr marL="3556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5461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7112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4pPr>
            <a:lvl5pPr marL="9017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2"/>
          </p:nvPr>
        </p:nvSpPr>
        <p:spPr>
          <a:xfrm>
            <a:off x="4633086" y="1400306"/>
            <a:ext cx="4064301" cy="3388713"/>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a:latin typeface="Calibri"/>
                <a:ea typeface="Calibri"/>
                <a:cs typeface="Calibri"/>
                <a:sym typeface="Calibri"/>
              </a:defRPr>
            </a:lvl1pPr>
            <a:lvl2pPr marL="3556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5461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7112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4pPr>
            <a:lvl5pPr marL="9017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24" name="Shape 24"/>
          <p:cNvSpPr txBox="1">
            <a:spLocks noGrp="1"/>
          </p:cNvSpPr>
          <p:nvPr>
            <p:ph type="title"/>
          </p:nvPr>
        </p:nvSpPr>
        <p:spPr>
          <a:xfrm>
            <a:off x="446612" y="785040"/>
            <a:ext cx="8250776" cy="615265"/>
          </a:xfrm>
          <a:prstGeom prst="rect">
            <a:avLst/>
          </a:prstGeom>
          <a:noFill/>
          <a:ln>
            <a:noFill/>
          </a:ln>
        </p:spPr>
        <p:txBody>
          <a:bodyPr lIns="78200" tIns="78200" rIns="78200" bIns="78200" anchor="t" anchorCtr="0"/>
          <a:lstStyle>
            <a:lvl1pPr rtl="0">
              <a:spcBef>
                <a:spcPts val="0"/>
              </a:spcBef>
              <a:buSzPct val="100000"/>
              <a:defRPr sz="1200"/>
            </a:lvl1pPr>
            <a:lvl2pPr rtl="0">
              <a:spcBef>
                <a:spcPts val="0"/>
              </a:spcBef>
              <a:buSzPct val="100000"/>
              <a:defRPr sz="1200"/>
            </a:lvl2pPr>
            <a:lvl3pPr rtl="0">
              <a:spcBef>
                <a:spcPts val="0"/>
              </a:spcBef>
              <a:buSzPct val="100000"/>
              <a:defRPr sz="1200"/>
            </a:lvl3pPr>
            <a:lvl4pPr rtl="0">
              <a:spcBef>
                <a:spcPts val="0"/>
              </a:spcBef>
              <a:buSzPct val="100000"/>
              <a:defRPr sz="1200"/>
            </a:lvl4pPr>
            <a:lvl5pPr rtl="0">
              <a:spcBef>
                <a:spcPts val="0"/>
              </a:spcBef>
              <a:buSzPct val="100000"/>
              <a:defRPr sz="1200"/>
            </a:lvl5pPr>
            <a:lvl6pPr rtl="0">
              <a:spcBef>
                <a:spcPts val="0"/>
              </a:spcBef>
              <a:buSzPct val="100000"/>
              <a:defRPr sz="1200"/>
            </a:lvl6pPr>
            <a:lvl7pPr rtl="0">
              <a:spcBef>
                <a:spcPts val="0"/>
              </a:spcBef>
              <a:buSzPct val="100000"/>
              <a:defRPr sz="1200"/>
            </a:lvl7pPr>
            <a:lvl8pPr rtl="0">
              <a:spcBef>
                <a:spcPts val="0"/>
              </a:spcBef>
              <a:buSzPct val="100000"/>
              <a:defRPr sz="1200"/>
            </a:lvl8pPr>
            <a:lvl9pPr rtl="0">
              <a:spcBef>
                <a:spcPts val="0"/>
              </a:spcBef>
              <a:buSzPct val="100000"/>
              <a:defRPr sz="1200"/>
            </a:lvl9pPr>
          </a:lstStyle>
          <a:p>
            <a:endParaRPr/>
          </a:p>
        </p:txBody>
      </p:sp>
      <p:sp>
        <p:nvSpPr>
          <p:cNvPr id="25" name="Shape 25"/>
          <p:cNvSpPr txBox="1">
            <a:spLocks noGrp="1"/>
          </p:cNvSpPr>
          <p:nvPr>
            <p:ph type="body" idx="3"/>
          </p:nvPr>
        </p:nvSpPr>
        <p:spPr>
          <a:xfrm>
            <a:off x="446612" y="507967"/>
            <a:ext cx="8250776" cy="277073"/>
          </a:xfrm>
          <a:prstGeom prst="rect">
            <a:avLst/>
          </a:prstGeom>
          <a:noFill/>
          <a:ln>
            <a:noFill/>
          </a:ln>
        </p:spPr>
        <p:txBody>
          <a:bodyPr lIns="78200" tIns="78200" rIns="78200" bIns="78200" anchor="t" anchorCtr="0"/>
          <a:lstStyle>
            <a:lvl1pPr rtl="0">
              <a:spcBef>
                <a:spcPts val="0"/>
              </a:spcBef>
              <a:buSzPct val="100000"/>
              <a:defRPr sz="1200">
                <a:solidFill>
                  <a:srgbClr val="7F7F7F"/>
                </a:solidFill>
              </a:defRPr>
            </a:lvl1pPr>
            <a:lvl2pPr rtl="0">
              <a:spcBef>
                <a:spcPts val="0"/>
              </a:spcBef>
              <a:buSzPct val="42857"/>
              <a:defRPr sz="2800">
                <a:solidFill>
                  <a:schemeClr val="dk1"/>
                </a:solidFill>
                <a:latin typeface="Calibri"/>
                <a:ea typeface="Calibri"/>
                <a:cs typeface="Calibri"/>
                <a:sym typeface="Calibri"/>
              </a:defRPr>
            </a:lvl2pPr>
            <a:lvl3pPr rtl="0">
              <a:spcBef>
                <a:spcPts val="0"/>
              </a:spcBef>
              <a:buSzPct val="50000"/>
              <a:defRPr sz="2400">
                <a:solidFill>
                  <a:schemeClr val="dk1"/>
                </a:solidFill>
                <a:latin typeface="Calibri"/>
                <a:ea typeface="Calibri"/>
                <a:cs typeface="Calibri"/>
                <a:sym typeface="Calibri"/>
              </a:defRPr>
            </a:lvl3pPr>
            <a:lvl4pPr rtl="0">
              <a:spcBef>
                <a:spcPts val="0"/>
              </a:spcBef>
              <a:buSzPct val="60000"/>
              <a:defRPr sz="2000">
                <a:solidFill>
                  <a:schemeClr val="dk1"/>
                </a:solidFill>
                <a:latin typeface="Calibri"/>
                <a:ea typeface="Calibri"/>
                <a:cs typeface="Calibri"/>
                <a:sym typeface="Calibri"/>
              </a:defRPr>
            </a:lvl4pPr>
            <a:lvl5pPr rtl="0">
              <a:spcBef>
                <a:spcPts val="0"/>
              </a:spcBef>
              <a:buSzPct val="60000"/>
              <a:defRPr sz="2000">
                <a:solidFill>
                  <a:schemeClr val="dk1"/>
                </a:solidFill>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3 Spalten">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446612" y="1400307"/>
            <a:ext cx="2678194" cy="3388712"/>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a:latin typeface="Calibri"/>
                <a:ea typeface="Calibri"/>
                <a:cs typeface="Calibri"/>
                <a:sym typeface="Calibri"/>
              </a:defRPr>
            </a:lvl1pPr>
            <a:lvl2pPr marL="3556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5461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7112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4pPr>
            <a:lvl5pPr marL="9017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28" name="Shape 28"/>
          <p:cNvSpPr txBox="1">
            <a:spLocks noGrp="1"/>
          </p:cNvSpPr>
          <p:nvPr>
            <p:ph type="title"/>
          </p:nvPr>
        </p:nvSpPr>
        <p:spPr>
          <a:xfrm>
            <a:off x="446612" y="785040"/>
            <a:ext cx="8250776" cy="615265"/>
          </a:xfrm>
          <a:prstGeom prst="rect">
            <a:avLst/>
          </a:prstGeom>
          <a:noFill/>
          <a:ln>
            <a:noFill/>
          </a:ln>
        </p:spPr>
        <p:txBody>
          <a:bodyPr lIns="78200" tIns="78200" rIns="78200" bIns="78200" anchor="t" anchorCtr="0"/>
          <a:lstStyle>
            <a:lvl1pPr rtl="0">
              <a:spcBef>
                <a:spcPts val="0"/>
              </a:spcBef>
              <a:buSzPct val="100000"/>
              <a:defRPr sz="1200"/>
            </a:lvl1pPr>
            <a:lvl2pPr rtl="0">
              <a:spcBef>
                <a:spcPts val="0"/>
              </a:spcBef>
              <a:buSzPct val="100000"/>
              <a:defRPr sz="1200"/>
            </a:lvl2pPr>
            <a:lvl3pPr rtl="0">
              <a:spcBef>
                <a:spcPts val="0"/>
              </a:spcBef>
              <a:buSzPct val="100000"/>
              <a:defRPr sz="1200"/>
            </a:lvl3pPr>
            <a:lvl4pPr rtl="0">
              <a:spcBef>
                <a:spcPts val="0"/>
              </a:spcBef>
              <a:buSzPct val="100000"/>
              <a:defRPr sz="1200"/>
            </a:lvl4pPr>
            <a:lvl5pPr rtl="0">
              <a:spcBef>
                <a:spcPts val="0"/>
              </a:spcBef>
              <a:buSzPct val="100000"/>
              <a:defRPr sz="1200"/>
            </a:lvl5pPr>
            <a:lvl6pPr rtl="0">
              <a:spcBef>
                <a:spcPts val="0"/>
              </a:spcBef>
              <a:buSzPct val="100000"/>
              <a:defRPr sz="1200"/>
            </a:lvl6pPr>
            <a:lvl7pPr rtl="0">
              <a:spcBef>
                <a:spcPts val="0"/>
              </a:spcBef>
              <a:buSzPct val="100000"/>
              <a:defRPr sz="1200"/>
            </a:lvl7pPr>
            <a:lvl8pPr rtl="0">
              <a:spcBef>
                <a:spcPts val="0"/>
              </a:spcBef>
              <a:buSzPct val="100000"/>
              <a:defRPr sz="1200"/>
            </a:lvl8pPr>
            <a:lvl9pPr rtl="0">
              <a:spcBef>
                <a:spcPts val="0"/>
              </a:spcBef>
              <a:buSzPct val="100000"/>
              <a:defRPr sz="1200"/>
            </a:lvl9pPr>
          </a:lstStyle>
          <a:p>
            <a:endParaRPr/>
          </a:p>
        </p:txBody>
      </p:sp>
      <p:sp>
        <p:nvSpPr>
          <p:cNvPr id="29" name="Shape 29"/>
          <p:cNvSpPr txBox="1">
            <a:spLocks noGrp="1"/>
          </p:cNvSpPr>
          <p:nvPr>
            <p:ph type="body" idx="2"/>
          </p:nvPr>
        </p:nvSpPr>
        <p:spPr>
          <a:xfrm>
            <a:off x="446612" y="507967"/>
            <a:ext cx="8250776" cy="277073"/>
          </a:xfrm>
          <a:prstGeom prst="rect">
            <a:avLst/>
          </a:prstGeom>
          <a:noFill/>
          <a:ln>
            <a:noFill/>
          </a:ln>
        </p:spPr>
        <p:txBody>
          <a:bodyPr lIns="78200" tIns="78200" rIns="78200" bIns="78200" anchor="t" anchorCtr="0"/>
          <a:lstStyle>
            <a:lvl1pPr rtl="0">
              <a:spcBef>
                <a:spcPts val="0"/>
              </a:spcBef>
              <a:buSzPct val="100000"/>
              <a:defRPr sz="1200">
                <a:solidFill>
                  <a:srgbClr val="7F7F7F"/>
                </a:solidFill>
              </a:defRPr>
            </a:lvl1pPr>
            <a:lvl2pPr rtl="0">
              <a:spcBef>
                <a:spcPts val="0"/>
              </a:spcBef>
              <a:buSzPct val="42857"/>
              <a:defRPr sz="2800">
                <a:solidFill>
                  <a:schemeClr val="dk1"/>
                </a:solidFill>
                <a:latin typeface="Calibri"/>
                <a:ea typeface="Calibri"/>
                <a:cs typeface="Calibri"/>
                <a:sym typeface="Calibri"/>
              </a:defRPr>
            </a:lvl2pPr>
            <a:lvl3pPr rtl="0">
              <a:spcBef>
                <a:spcPts val="0"/>
              </a:spcBef>
              <a:buSzPct val="50000"/>
              <a:defRPr sz="2400">
                <a:solidFill>
                  <a:schemeClr val="dk1"/>
                </a:solidFill>
                <a:latin typeface="Calibri"/>
                <a:ea typeface="Calibri"/>
                <a:cs typeface="Calibri"/>
                <a:sym typeface="Calibri"/>
              </a:defRPr>
            </a:lvl3pPr>
            <a:lvl4pPr rtl="0">
              <a:spcBef>
                <a:spcPts val="0"/>
              </a:spcBef>
              <a:buSzPct val="60000"/>
              <a:defRPr sz="2000">
                <a:solidFill>
                  <a:schemeClr val="dk1"/>
                </a:solidFill>
                <a:latin typeface="Calibri"/>
                <a:ea typeface="Calibri"/>
                <a:cs typeface="Calibri"/>
                <a:sym typeface="Calibri"/>
              </a:defRPr>
            </a:lvl4pPr>
            <a:lvl5pPr rtl="0">
              <a:spcBef>
                <a:spcPts val="0"/>
              </a:spcBef>
              <a:buSzPct val="60000"/>
              <a:defRPr sz="2000">
                <a:solidFill>
                  <a:schemeClr val="dk1"/>
                </a:solidFill>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3"/>
          </p:nvPr>
        </p:nvSpPr>
        <p:spPr>
          <a:xfrm>
            <a:off x="6019194" y="1400307"/>
            <a:ext cx="2678194" cy="3388712"/>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a:latin typeface="Calibri"/>
                <a:ea typeface="Calibri"/>
                <a:cs typeface="Calibri"/>
                <a:sym typeface="Calibri"/>
              </a:defRPr>
            </a:lvl1pPr>
            <a:lvl2pPr marL="3556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5461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7112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4pPr>
            <a:lvl5pPr marL="9017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31" name="Shape 31"/>
          <p:cNvSpPr txBox="1">
            <a:spLocks noGrp="1"/>
          </p:cNvSpPr>
          <p:nvPr>
            <p:ph type="body" idx="4"/>
          </p:nvPr>
        </p:nvSpPr>
        <p:spPr>
          <a:xfrm>
            <a:off x="3232903" y="1400307"/>
            <a:ext cx="2678194" cy="3388712"/>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a:latin typeface="Calibri"/>
                <a:ea typeface="Calibri"/>
                <a:cs typeface="Calibri"/>
                <a:sym typeface="Calibri"/>
              </a:defRPr>
            </a:lvl1pPr>
            <a:lvl2pPr marL="3556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5461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7112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4pPr>
            <a:lvl5pPr marL="9017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Hilfslinien">
    <p:spTree>
      <p:nvGrpSpPr>
        <p:cNvPr id="1" name="Shape 32"/>
        <p:cNvGrpSpPr/>
        <p:nvPr/>
      </p:nvGrpSpPr>
      <p:grpSpPr>
        <a:xfrm>
          <a:off x="0" y="0"/>
          <a:ext cx="0" cy="0"/>
          <a:chOff x="0" y="0"/>
          <a:chExt cx="0" cy="0"/>
        </a:xfrm>
      </p:grpSpPr>
      <p:sp>
        <p:nvSpPr>
          <p:cNvPr id="33" name="Shape 33"/>
          <p:cNvSpPr/>
          <p:nvPr/>
        </p:nvSpPr>
        <p:spPr>
          <a:xfrm>
            <a:off x="443287" y="1400306"/>
            <a:ext cx="8250071" cy="3388714"/>
          </a:xfrm>
          <a:prstGeom prst="rect">
            <a:avLst/>
          </a:prstGeom>
          <a:solidFill>
            <a:srgbClr val="FF00FF">
              <a:alpha val="9803"/>
            </a:srgbClr>
          </a:solidFill>
          <a:ln>
            <a:noFill/>
          </a:ln>
        </p:spPr>
        <p:txBody>
          <a:bodyPr lIns="78200" tIns="39075" rIns="78200" bIns="39075"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cxnSp>
        <p:nvCxnSpPr>
          <p:cNvPr id="34" name="Shape 34"/>
          <p:cNvCxnSpPr/>
          <p:nvPr/>
        </p:nvCxnSpPr>
        <p:spPr>
          <a:xfrm>
            <a:off x="4568323" y="678"/>
            <a:ext cx="0" cy="5143511"/>
          </a:xfrm>
          <a:prstGeom prst="straightConnector1">
            <a:avLst/>
          </a:prstGeom>
          <a:noFill/>
          <a:ln w="9525" cap="flat" cmpd="sng">
            <a:solidFill>
              <a:srgbClr val="FF00FF"/>
            </a:solidFill>
            <a:prstDash val="solid"/>
            <a:round/>
            <a:headEnd type="none" w="med" len="med"/>
            <a:tailEnd type="none" w="med" len="med"/>
          </a:ln>
        </p:spPr>
      </p:cxnSp>
      <p:cxnSp>
        <p:nvCxnSpPr>
          <p:cNvPr id="35" name="Shape 35"/>
          <p:cNvCxnSpPr/>
          <p:nvPr/>
        </p:nvCxnSpPr>
        <p:spPr>
          <a:xfrm>
            <a:off x="4506755" y="0"/>
            <a:ext cx="0" cy="5143511"/>
          </a:xfrm>
          <a:prstGeom prst="straightConnector1">
            <a:avLst/>
          </a:prstGeom>
          <a:noFill/>
          <a:ln w="9525" cap="flat" cmpd="sng">
            <a:solidFill>
              <a:srgbClr val="FF00FF"/>
            </a:solidFill>
            <a:prstDash val="solid"/>
            <a:round/>
            <a:headEnd type="none" w="med" len="med"/>
            <a:tailEnd type="none" w="med" len="med"/>
          </a:ln>
        </p:spPr>
      </p:cxnSp>
      <p:cxnSp>
        <p:nvCxnSpPr>
          <p:cNvPr id="36" name="Shape 36"/>
          <p:cNvCxnSpPr/>
          <p:nvPr/>
        </p:nvCxnSpPr>
        <p:spPr>
          <a:xfrm>
            <a:off x="4629890" y="0"/>
            <a:ext cx="0" cy="5143511"/>
          </a:xfrm>
          <a:prstGeom prst="straightConnector1">
            <a:avLst/>
          </a:prstGeom>
          <a:noFill/>
          <a:ln w="9525" cap="flat" cmpd="sng">
            <a:solidFill>
              <a:srgbClr val="FF00FF"/>
            </a:solidFill>
            <a:prstDash val="solid"/>
            <a:round/>
            <a:headEnd type="none" w="med" len="med"/>
            <a:tailEnd type="none" w="med" len="med"/>
          </a:ln>
        </p:spPr>
      </p:cxnSp>
      <p:cxnSp>
        <p:nvCxnSpPr>
          <p:cNvPr id="37" name="Shape 37"/>
          <p:cNvCxnSpPr/>
          <p:nvPr/>
        </p:nvCxnSpPr>
        <p:spPr>
          <a:xfrm>
            <a:off x="443287" y="677"/>
            <a:ext cx="0" cy="5174428"/>
          </a:xfrm>
          <a:prstGeom prst="straightConnector1">
            <a:avLst/>
          </a:prstGeom>
          <a:noFill/>
          <a:ln w="9525" cap="flat" cmpd="sng">
            <a:solidFill>
              <a:srgbClr val="FF00FF"/>
            </a:solidFill>
            <a:prstDash val="solid"/>
            <a:round/>
            <a:headEnd type="none" w="med" len="med"/>
            <a:tailEnd type="none" w="med" len="med"/>
          </a:ln>
        </p:spPr>
      </p:cxnSp>
      <p:cxnSp>
        <p:nvCxnSpPr>
          <p:cNvPr id="38" name="Shape 38"/>
          <p:cNvCxnSpPr/>
          <p:nvPr/>
        </p:nvCxnSpPr>
        <p:spPr>
          <a:xfrm>
            <a:off x="8693358" y="0"/>
            <a:ext cx="0" cy="5143511"/>
          </a:xfrm>
          <a:prstGeom prst="straightConnector1">
            <a:avLst/>
          </a:prstGeom>
          <a:noFill/>
          <a:ln w="9525" cap="flat" cmpd="sng">
            <a:solidFill>
              <a:srgbClr val="FF00FF"/>
            </a:solidFill>
            <a:prstDash val="solid"/>
            <a:round/>
            <a:headEnd type="none" w="med" len="med"/>
            <a:tailEnd type="none" w="med" len="med"/>
          </a:ln>
        </p:spPr>
      </p:cxnSp>
      <p:cxnSp>
        <p:nvCxnSpPr>
          <p:cNvPr id="39" name="Shape 39"/>
          <p:cNvCxnSpPr/>
          <p:nvPr/>
        </p:nvCxnSpPr>
        <p:spPr>
          <a:xfrm>
            <a:off x="0" y="782324"/>
            <a:ext cx="9144000" cy="0"/>
          </a:xfrm>
          <a:prstGeom prst="straightConnector1">
            <a:avLst/>
          </a:prstGeom>
          <a:noFill/>
          <a:ln w="9525" cap="flat" cmpd="sng">
            <a:solidFill>
              <a:srgbClr val="FF00FF"/>
            </a:solidFill>
            <a:prstDash val="solid"/>
            <a:round/>
            <a:headEnd type="none" w="med" len="med"/>
            <a:tailEnd type="none" w="med" len="med"/>
          </a:ln>
        </p:spPr>
      </p:cxnSp>
      <p:cxnSp>
        <p:nvCxnSpPr>
          <p:cNvPr id="40" name="Shape 40"/>
          <p:cNvCxnSpPr/>
          <p:nvPr/>
        </p:nvCxnSpPr>
        <p:spPr>
          <a:xfrm>
            <a:off x="0" y="1398327"/>
            <a:ext cx="9144000" cy="0"/>
          </a:xfrm>
          <a:prstGeom prst="straightConnector1">
            <a:avLst/>
          </a:prstGeom>
          <a:noFill/>
          <a:ln w="9525" cap="flat" cmpd="sng">
            <a:solidFill>
              <a:srgbClr val="FF00FF"/>
            </a:solidFill>
            <a:prstDash val="solid"/>
            <a:round/>
            <a:headEnd type="none" w="med" len="med"/>
            <a:tailEnd type="none" w="med" len="med"/>
          </a:ln>
        </p:spPr>
      </p:cxnSp>
      <p:cxnSp>
        <p:nvCxnSpPr>
          <p:cNvPr id="41" name="Shape 41"/>
          <p:cNvCxnSpPr/>
          <p:nvPr/>
        </p:nvCxnSpPr>
        <p:spPr>
          <a:xfrm>
            <a:off x="0" y="2568734"/>
            <a:ext cx="9144000" cy="0"/>
          </a:xfrm>
          <a:prstGeom prst="straightConnector1">
            <a:avLst/>
          </a:prstGeom>
          <a:noFill/>
          <a:ln w="9525" cap="flat" cmpd="sng">
            <a:solidFill>
              <a:srgbClr val="FF00FF"/>
            </a:solidFill>
            <a:prstDash val="solid"/>
            <a:round/>
            <a:headEnd type="none" w="med" len="med"/>
            <a:tailEnd type="none" w="med" len="med"/>
          </a:ln>
        </p:spPr>
      </p:cxnSp>
      <p:cxnSp>
        <p:nvCxnSpPr>
          <p:cNvPr id="42" name="Shape 42"/>
          <p:cNvCxnSpPr/>
          <p:nvPr/>
        </p:nvCxnSpPr>
        <p:spPr>
          <a:xfrm>
            <a:off x="0" y="4786346"/>
            <a:ext cx="9144000" cy="0"/>
          </a:xfrm>
          <a:prstGeom prst="straightConnector1">
            <a:avLst/>
          </a:prstGeom>
          <a:noFill/>
          <a:ln w="9525" cap="flat" cmpd="sng">
            <a:solidFill>
              <a:srgbClr val="FF00FF"/>
            </a:solidFill>
            <a:prstDash val="solid"/>
            <a:round/>
            <a:headEnd type="none" w="med" len="med"/>
            <a:tailEnd type="none" w="med" len="med"/>
          </a:ln>
        </p:spPr>
      </p:cxnSp>
      <p:sp>
        <p:nvSpPr>
          <p:cNvPr id="43" name="Shape 43"/>
          <p:cNvSpPr txBox="1"/>
          <p:nvPr/>
        </p:nvSpPr>
        <p:spPr>
          <a:xfrm>
            <a:off x="446612" y="319283"/>
            <a:ext cx="615639" cy="236989"/>
          </a:xfrm>
          <a:prstGeom prst="rect">
            <a:avLst/>
          </a:prstGeom>
          <a:noFill/>
          <a:ln>
            <a:noFill/>
          </a:ln>
        </p:spPr>
        <p:txBody>
          <a:bodyPr lIns="153950" tIns="39075" rIns="153950" bIns="39075" anchor="t" anchorCtr="0">
            <a:noAutofit/>
          </a:bodyPr>
          <a:lstStyle/>
          <a:p>
            <a:pPr marL="0" marR="0" lvl="0" indent="0" algn="l" rtl="0">
              <a:spcBef>
                <a:spcPts val="0"/>
              </a:spcBef>
              <a:buSzPct val="25000"/>
              <a:buNone/>
            </a:pPr>
            <a:r>
              <a:rPr lang="en" sz="1000" b="1" i="0" u="none" strike="noStrike" cap="none" baseline="0">
                <a:solidFill>
                  <a:schemeClr val="dk1"/>
                </a:solidFill>
                <a:latin typeface="Calibri"/>
                <a:ea typeface="Calibri"/>
                <a:cs typeface="Calibri"/>
                <a:sym typeface="Calibri"/>
              </a:rPr>
              <a:t>13,40</a:t>
            </a:r>
          </a:p>
        </p:txBody>
      </p:sp>
      <p:sp>
        <p:nvSpPr>
          <p:cNvPr id="44" name="Shape 44"/>
          <p:cNvSpPr txBox="1"/>
          <p:nvPr/>
        </p:nvSpPr>
        <p:spPr>
          <a:xfrm>
            <a:off x="4633087" y="319283"/>
            <a:ext cx="677807" cy="236989"/>
          </a:xfrm>
          <a:prstGeom prst="rect">
            <a:avLst/>
          </a:prstGeom>
          <a:noFill/>
          <a:ln>
            <a:noFill/>
          </a:ln>
        </p:spPr>
        <p:txBody>
          <a:bodyPr lIns="153950" tIns="39075" rIns="153950" bIns="39075" anchor="t" anchorCtr="0">
            <a:noAutofit/>
          </a:bodyPr>
          <a:lstStyle/>
          <a:p>
            <a:pPr marL="0" marR="0" lvl="0" indent="0" algn="l" rtl="0">
              <a:spcBef>
                <a:spcPts val="0"/>
              </a:spcBef>
              <a:buSzPct val="25000"/>
              <a:buNone/>
            </a:pPr>
            <a:r>
              <a:rPr lang="en" sz="1000" b="1" i="0" u="none" strike="noStrike" cap="none" baseline="0">
                <a:solidFill>
                  <a:schemeClr val="dk1"/>
                </a:solidFill>
                <a:latin typeface="Calibri"/>
                <a:ea typeface="Calibri"/>
                <a:cs typeface="Calibri"/>
                <a:sym typeface="Calibri"/>
              </a:rPr>
              <a:t>0,20</a:t>
            </a:r>
          </a:p>
        </p:txBody>
      </p:sp>
      <p:sp>
        <p:nvSpPr>
          <p:cNvPr id="45" name="Shape 45"/>
          <p:cNvSpPr txBox="1"/>
          <p:nvPr/>
        </p:nvSpPr>
        <p:spPr>
          <a:xfrm>
            <a:off x="3833105" y="319283"/>
            <a:ext cx="677808" cy="236989"/>
          </a:xfrm>
          <a:prstGeom prst="rect">
            <a:avLst/>
          </a:prstGeom>
          <a:noFill/>
          <a:ln>
            <a:noFill/>
          </a:ln>
        </p:spPr>
        <p:txBody>
          <a:bodyPr lIns="153950" tIns="39075" rIns="153950" bIns="39075" anchor="t" anchorCtr="0">
            <a:noAutofit/>
          </a:bodyPr>
          <a:lstStyle/>
          <a:p>
            <a:pPr marL="0" marR="0" lvl="0" indent="0" algn="r" rtl="0">
              <a:spcBef>
                <a:spcPts val="0"/>
              </a:spcBef>
              <a:buSzPct val="25000"/>
              <a:buNone/>
            </a:pPr>
            <a:r>
              <a:rPr lang="en" sz="1000" b="1" i="0" u="none" strike="noStrike" cap="none" baseline="0">
                <a:solidFill>
                  <a:schemeClr val="dk1"/>
                </a:solidFill>
                <a:latin typeface="Calibri"/>
                <a:ea typeface="Calibri"/>
                <a:cs typeface="Calibri"/>
                <a:sym typeface="Calibri"/>
              </a:rPr>
              <a:t>0,20 </a:t>
            </a:r>
          </a:p>
        </p:txBody>
      </p:sp>
      <p:sp>
        <p:nvSpPr>
          <p:cNvPr id="46" name="Shape 46"/>
          <p:cNvSpPr txBox="1"/>
          <p:nvPr/>
        </p:nvSpPr>
        <p:spPr>
          <a:xfrm>
            <a:off x="8081748" y="319283"/>
            <a:ext cx="615640" cy="236989"/>
          </a:xfrm>
          <a:prstGeom prst="rect">
            <a:avLst/>
          </a:prstGeom>
          <a:noFill/>
          <a:ln>
            <a:noFill/>
          </a:ln>
        </p:spPr>
        <p:txBody>
          <a:bodyPr lIns="153950" tIns="39075" rIns="153950" bIns="39075" anchor="t" anchorCtr="0">
            <a:noAutofit/>
          </a:bodyPr>
          <a:lstStyle/>
          <a:p>
            <a:pPr marL="0" marR="0" lvl="0" indent="0" algn="r" rtl="0">
              <a:spcBef>
                <a:spcPts val="0"/>
              </a:spcBef>
              <a:buSzPct val="25000"/>
              <a:buNone/>
            </a:pPr>
            <a:r>
              <a:rPr lang="en" sz="1000" b="1" i="0" u="none" strike="noStrike" cap="none" baseline="0">
                <a:solidFill>
                  <a:schemeClr val="dk1"/>
                </a:solidFill>
                <a:latin typeface="Calibri"/>
                <a:ea typeface="Calibri"/>
                <a:cs typeface="Calibri"/>
                <a:sym typeface="Calibri"/>
              </a:rPr>
              <a:t>13,40</a:t>
            </a:r>
          </a:p>
        </p:txBody>
      </p:sp>
      <p:sp>
        <p:nvSpPr>
          <p:cNvPr id="47" name="Shape 47"/>
          <p:cNvSpPr/>
          <p:nvPr/>
        </p:nvSpPr>
        <p:spPr>
          <a:xfrm rot="-5400000">
            <a:off x="438086" y="384695"/>
            <a:ext cx="123214" cy="106163"/>
          </a:xfrm>
          <a:prstGeom prst="triangle">
            <a:avLst>
              <a:gd name="adj" fmla="val 50000"/>
            </a:avLst>
          </a:prstGeom>
          <a:solidFill>
            <a:schemeClr val="accent1"/>
          </a:solidFill>
          <a:ln>
            <a:noFill/>
          </a:ln>
        </p:spPr>
        <p:txBody>
          <a:bodyPr lIns="78200" tIns="39075" rIns="78200" bIns="39075"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48" name="Shape 48"/>
          <p:cNvSpPr/>
          <p:nvPr/>
        </p:nvSpPr>
        <p:spPr>
          <a:xfrm rot="5400000">
            <a:off x="4396224" y="386328"/>
            <a:ext cx="123214" cy="106163"/>
          </a:xfrm>
          <a:prstGeom prst="triangle">
            <a:avLst>
              <a:gd name="adj" fmla="val 50000"/>
            </a:avLst>
          </a:prstGeom>
          <a:solidFill>
            <a:schemeClr val="accent1"/>
          </a:solidFill>
          <a:ln>
            <a:noFill/>
          </a:ln>
        </p:spPr>
        <p:txBody>
          <a:bodyPr lIns="78200" tIns="39075" rIns="78200" bIns="39075"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49" name="Shape 49"/>
          <p:cNvSpPr/>
          <p:nvPr/>
        </p:nvSpPr>
        <p:spPr>
          <a:xfrm rot="-5400000">
            <a:off x="4624561" y="390734"/>
            <a:ext cx="123214" cy="106163"/>
          </a:xfrm>
          <a:prstGeom prst="triangle">
            <a:avLst>
              <a:gd name="adj" fmla="val 50000"/>
            </a:avLst>
          </a:prstGeom>
          <a:solidFill>
            <a:schemeClr val="accent1"/>
          </a:solidFill>
          <a:ln>
            <a:noFill/>
          </a:ln>
        </p:spPr>
        <p:txBody>
          <a:bodyPr lIns="78200" tIns="39075" rIns="78200" bIns="39075"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0" name="Shape 50"/>
          <p:cNvSpPr/>
          <p:nvPr/>
        </p:nvSpPr>
        <p:spPr>
          <a:xfrm rot="5400000">
            <a:off x="8582700" y="386328"/>
            <a:ext cx="123214" cy="106163"/>
          </a:xfrm>
          <a:prstGeom prst="triangle">
            <a:avLst>
              <a:gd name="adj" fmla="val 50000"/>
            </a:avLst>
          </a:prstGeom>
          <a:solidFill>
            <a:schemeClr val="accent1"/>
          </a:solidFill>
          <a:ln>
            <a:noFill/>
          </a:ln>
        </p:spPr>
        <p:txBody>
          <a:bodyPr lIns="78200" tIns="39075" rIns="78200" bIns="39075"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1" name="Shape 51"/>
          <p:cNvSpPr txBox="1"/>
          <p:nvPr/>
        </p:nvSpPr>
        <p:spPr>
          <a:xfrm>
            <a:off x="3969129" y="856193"/>
            <a:ext cx="559671" cy="236989"/>
          </a:xfrm>
          <a:prstGeom prst="rect">
            <a:avLst/>
          </a:prstGeom>
          <a:noFill/>
          <a:ln>
            <a:noFill/>
          </a:ln>
        </p:spPr>
        <p:txBody>
          <a:bodyPr lIns="153950" tIns="39075" rIns="153950" bIns="39075" anchor="t" anchorCtr="0">
            <a:noAutofit/>
          </a:bodyPr>
          <a:lstStyle/>
          <a:p>
            <a:pPr marL="0" marR="0" lvl="0" indent="0" algn="ctr" rtl="0">
              <a:spcBef>
                <a:spcPts val="0"/>
              </a:spcBef>
              <a:buSzPct val="25000"/>
              <a:buNone/>
            </a:pPr>
            <a:r>
              <a:rPr lang="en" sz="1000" b="1" i="0" u="none" strike="noStrike" cap="none" baseline="0">
                <a:solidFill>
                  <a:schemeClr val="dk1"/>
                </a:solidFill>
                <a:latin typeface="Calibri"/>
                <a:ea typeface="Calibri"/>
                <a:cs typeface="Calibri"/>
                <a:sym typeface="Calibri"/>
              </a:rPr>
              <a:t>5,80</a:t>
            </a:r>
          </a:p>
        </p:txBody>
      </p:sp>
      <p:sp>
        <p:nvSpPr>
          <p:cNvPr id="52" name="Shape 52"/>
          <p:cNvSpPr/>
          <p:nvPr/>
        </p:nvSpPr>
        <p:spPr>
          <a:xfrm>
            <a:off x="4192987" y="785040"/>
            <a:ext cx="111954" cy="106219"/>
          </a:xfrm>
          <a:prstGeom prst="triangle">
            <a:avLst>
              <a:gd name="adj" fmla="val 50000"/>
            </a:avLst>
          </a:prstGeom>
          <a:solidFill>
            <a:schemeClr val="accent1"/>
          </a:solidFill>
          <a:ln>
            <a:noFill/>
          </a:ln>
        </p:spPr>
        <p:txBody>
          <a:bodyPr lIns="78200" tIns="39075" rIns="78200" bIns="39075"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3" name="Shape 53"/>
          <p:cNvSpPr txBox="1"/>
          <p:nvPr/>
        </p:nvSpPr>
        <p:spPr>
          <a:xfrm>
            <a:off x="3969129" y="1462825"/>
            <a:ext cx="559671" cy="236989"/>
          </a:xfrm>
          <a:prstGeom prst="rect">
            <a:avLst/>
          </a:prstGeom>
          <a:noFill/>
          <a:ln>
            <a:noFill/>
          </a:ln>
        </p:spPr>
        <p:txBody>
          <a:bodyPr lIns="153950" tIns="39075" rIns="153950" bIns="39075" anchor="t" anchorCtr="0">
            <a:noAutofit/>
          </a:bodyPr>
          <a:lstStyle/>
          <a:p>
            <a:pPr marL="0" marR="0" lvl="0" indent="0" algn="ctr" rtl="0">
              <a:spcBef>
                <a:spcPts val="0"/>
              </a:spcBef>
              <a:buSzPct val="25000"/>
              <a:buNone/>
            </a:pPr>
            <a:r>
              <a:rPr lang="en" sz="1000" b="1" i="0" u="none" strike="noStrike" cap="none" baseline="0">
                <a:solidFill>
                  <a:schemeClr val="dk1"/>
                </a:solidFill>
                <a:latin typeface="Calibri"/>
                <a:ea typeface="Calibri"/>
                <a:cs typeface="Calibri"/>
                <a:sym typeface="Calibri"/>
              </a:rPr>
              <a:t>3,80</a:t>
            </a:r>
          </a:p>
        </p:txBody>
      </p:sp>
      <p:sp>
        <p:nvSpPr>
          <p:cNvPr id="54" name="Shape 54"/>
          <p:cNvSpPr/>
          <p:nvPr/>
        </p:nvSpPr>
        <p:spPr>
          <a:xfrm>
            <a:off x="4192987" y="1391673"/>
            <a:ext cx="111954" cy="106219"/>
          </a:xfrm>
          <a:prstGeom prst="triangle">
            <a:avLst>
              <a:gd name="adj" fmla="val 50000"/>
            </a:avLst>
          </a:prstGeom>
          <a:solidFill>
            <a:schemeClr val="accent1"/>
          </a:solidFill>
          <a:ln>
            <a:noFill/>
          </a:ln>
        </p:spPr>
        <p:txBody>
          <a:bodyPr lIns="78200" tIns="39075" rIns="78200" bIns="39075"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5" name="Shape 55"/>
          <p:cNvSpPr txBox="1"/>
          <p:nvPr/>
        </p:nvSpPr>
        <p:spPr>
          <a:xfrm>
            <a:off x="3969129" y="2633362"/>
            <a:ext cx="559671" cy="236989"/>
          </a:xfrm>
          <a:prstGeom prst="rect">
            <a:avLst/>
          </a:prstGeom>
          <a:noFill/>
          <a:ln>
            <a:noFill/>
          </a:ln>
        </p:spPr>
        <p:txBody>
          <a:bodyPr lIns="153950" tIns="39075" rIns="153950" bIns="39075" anchor="t" anchorCtr="0">
            <a:noAutofit/>
          </a:bodyPr>
          <a:lstStyle/>
          <a:p>
            <a:pPr marL="0" marR="0" lvl="0" indent="0" algn="ctr" rtl="0">
              <a:spcBef>
                <a:spcPts val="0"/>
              </a:spcBef>
              <a:buSzPct val="25000"/>
              <a:buNone/>
            </a:pPr>
            <a:r>
              <a:rPr lang="en" sz="1000" b="1" i="0" u="none" strike="noStrike" cap="none" baseline="0">
                <a:solidFill>
                  <a:schemeClr val="dk1"/>
                </a:solidFill>
                <a:latin typeface="Calibri"/>
                <a:ea typeface="Calibri"/>
                <a:cs typeface="Calibri"/>
                <a:sym typeface="Calibri"/>
              </a:rPr>
              <a:t>0</a:t>
            </a:r>
          </a:p>
        </p:txBody>
      </p:sp>
      <p:sp>
        <p:nvSpPr>
          <p:cNvPr id="56" name="Shape 56"/>
          <p:cNvSpPr/>
          <p:nvPr/>
        </p:nvSpPr>
        <p:spPr>
          <a:xfrm>
            <a:off x="4192987" y="2562209"/>
            <a:ext cx="111954" cy="106219"/>
          </a:xfrm>
          <a:prstGeom prst="triangle">
            <a:avLst>
              <a:gd name="adj" fmla="val 50000"/>
            </a:avLst>
          </a:prstGeom>
          <a:solidFill>
            <a:schemeClr val="accent1"/>
          </a:solidFill>
          <a:ln>
            <a:noFill/>
          </a:ln>
        </p:spPr>
        <p:txBody>
          <a:bodyPr lIns="78200" tIns="39075" rIns="78200" bIns="39075"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7" name="Shape 57"/>
          <p:cNvSpPr txBox="1"/>
          <p:nvPr/>
        </p:nvSpPr>
        <p:spPr>
          <a:xfrm>
            <a:off x="3956254" y="4481577"/>
            <a:ext cx="559671" cy="236989"/>
          </a:xfrm>
          <a:prstGeom prst="rect">
            <a:avLst/>
          </a:prstGeom>
          <a:noFill/>
          <a:ln>
            <a:noFill/>
          </a:ln>
        </p:spPr>
        <p:txBody>
          <a:bodyPr lIns="153950" tIns="39075" rIns="153950" bIns="39075" anchor="t" anchorCtr="0">
            <a:noAutofit/>
          </a:bodyPr>
          <a:lstStyle/>
          <a:p>
            <a:pPr marL="0" marR="0" lvl="0" indent="0" algn="ctr" rtl="0">
              <a:spcBef>
                <a:spcPts val="0"/>
              </a:spcBef>
              <a:buSzPct val="25000"/>
              <a:buNone/>
            </a:pPr>
            <a:r>
              <a:rPr lang="en" sz="1000" b="1" i="0" u="none" strike="noStrike" cap="none" baseline="0">
                <a:solidFill>
                  <a:schemeClr val="dk1"/>
                </a:solidFill>
                <a:latin typeface="Calibri"/>
                <a:ea typeface="Calibri"/>
                <a:cs typeface="Calibri"/>
                <a:sym typeface="Calibri"/>
              </a:rPr>
              <a:t>7,20</a:t>
            </a:r>
          </a:p>
        </p:txBody>
      </p:sp>
      <p:sp>
        <p:nvSpPr>
          <p:cNvPr id="58" name="Shape 58"/>
          <p:cNvSpPr/>
          <p:nvPr/>
        </p:nvSpPr>
        <p:spPr>
          <a:xfrm rot="10800000">
            <a:off x="4180113" y="4682800"/>
            <a:ext cx="111954" cy="106219"/>
          </a:xfrm>
          <a:prstGeom prst="triangle">
            <a:avLst>
              <a:gd name="adj" fmla="val 50000"/>
            </a:avLst>
          </a:prstGeom>
          <a:solidFill>
            <a:schemeClr val="accent1"/>
          </a:solidFill>
          <a:ln>
            <a:noFill/>
          </a:ln>
        </p:spPr>
        <p:txBody>
          <a:bodyPr lIns="78200" tIns="39075" rIns="78200" bIns="39075"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59" name="Shape 59"/>
          <p:cNvSpPr txBox="1"/>
          <p:nvPr/>
        </p:nvSpPr>
        <p:spPr>
          <a:xfrm>
            <a:off x="446612" y="785040"/>
            <a:ext cx="4064301" cy="606632"/>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600" b="1" i="0" u="none" strike="noStrike" cap="none" baseline="0">
                <a:solidFill>
                  <a:srgbClr val="60912B"/>
                </a:solidFill>
                <a:latin typeface="Calibri"/>
                <a:ea typeface="Calibri"/>
                <a:cs typeface="Calibri"/>
                <a:sym typeface="Calibri"/>
              </a:rPr>
              <a:t>Führungslinien</a:t>
            </a:r>
          </a:p>
        </p:txBody>
      </p:sp>
      <p:sp>
        <p:nvSpPr>
          <p:cNvPr id="60" name="Shape 60"/>
          <p:cNvSpPr txBox="1">
            <a:spLocks noGrp="1"/>
          </p:cNvSpPr>
          <p:nvPr>
            <p:ph type="body" idx="1"/>
          </p:nvPr>
        </p:nvSpPr>
        <p:spPr>
          <a:xfrm>
            <a:off x="446612" y="1400306"/>
            <a:ext cx="8250776" cy="3388713"/>
          </a:xfrm>
          <a:prstGeom prst="rect">
            <a:avLst/>
          </a:prstGeom>
          <a:noFill/>
          <a:ln>
            <a:noFill/>
          </a:ln>
        </p:spPr>
        <p:txBody>
          <a:bodyPr lIns="78200" tIns="78200" rIns="78200" bIns="78200" anchor="t" anchorCtr="0"/>
          <a:lstStyle>
            <a:lvl1pPr marL="0" indent="0" rtl="0">
              <a:lnSpc>
                <a:spcPct val="120000"/>
              </a:lnSpc>
              <a:spcBef>
                <a:spcPts val="0"/>
              </a:spcBef>
              <a:spcAft>
                <a:spcPts val="500"/>
              </a:spcAft>
              <a:buClr>
                <a:schemeClr val="dk2"/>
              </a:buClr>
              <a:buSzPct val="85714"/>
              <a:buFont typeface="Arial"/>
              <a:buNone/>
              <a:defRPr sz="1400">
                <a:latin typeface="Calibri"/>
                <a:ea typeface="Calibri"/>
                <a:cs typeface="Calibri"/>
                <a:sym typeface="Calibri"/>
              </a:defRPr>
            </a:lvl1pPr>
            <a:lvl2pPr marL="3556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2pPr>
            <a:lvl3pPr marL="5461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3pPr>
            <a:lvl4pPr marL="711200" indent="-889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4pPr>
            <a:lvl5pPr marL="901700" indent="-114300" rtl="0">
              <a:lnSpc>
                <a:spcPct val="120000"/>
              </a:lnSpc>
              <a:spcBef>
                <a:spcPts val="0"/>
              </a:spcBef>
              <a:spcAft>
                <a:spcPts val="500"/>
              </a:spcAft>
              <a:buClr>
                <a:schemeClr val="dk2"/>
              </a:buClr>
              <a:buSzPct val="85714"/>
              <a:buFont typeface="Arial"/>
              <a:buChar char="•"/>
              <a:defRPr sz="1400">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46612" y="507967"/>
            <a:ext cx="8250776" cy="277073"/>
          </a:xfrm>
          <a:prstGeom prst="rect">
            <a:avLst/>
          </a:prstGeom>
          <a:noFill/>
          <a:ln>
            <a:noFill/>
          </a:ln>
        </p:spPr>
        <p:txBody>
          <a:bodyPr lIns="78200" tIns="78200" rIns="78200" bIns="78200" anchor="t" anchorCtr="0"/>
          <a:lstStyle>
            <a:lvl1pPr rtl="0">
              <a:spcBef>
                <a:spcPts val="0"/>
              </a:spcBef>
              <a:buSzPct val="100000"/>
              <a:defRPr sz="1200">
                <a:solidFill>
                  <a:srgbClr val="7F7F7F"/>
                </a:solidFill>
              </a:defRPr>
            </a:lvl1pPr>
            <a:lvl2pPr rtl="0">
              <a:spcBef>
                <a:spcPts val="0"/>
              </a:spcBef>
              <a:buSzPct val="42857"/>
              <a:defRPr sz="2800">
                <a:solidFill>
                  <a:schemeClr val="dk1"/>
                </a:solidFill>
                <a:latin typeface="Calibri"/>
                <a:ea typeface="Calibri"/>
                <a:cs typeface="Calibri"/>
                <a:sym typeface="Calibri"/>
              </a:defRPr>
            </a:lvl2pPr>
            <a:lvl3pPr rtl="0">
              <a:spcBef>
                <a:spcPts val="0"/>
              </a:spcBef>
              <a:buSzPct val="50000"/>
              <a:defRPr sz="2400">
                <a:solidFill>
                  <a:schemeClr val="dk1"/>
                </a:solidFill>
                <a:latin typeface="Calibri"/>
                <a:ea typeface="Calibri"/>
                <a:cs typeface="Calibri"/>
                <a:sym typeface="Calibri"/>
              </a:defRPr>
            </a:lvl3pPr>
            <a:lvl4pPr rtl="0">
              <a:spcBef>
                <a:spcPts val="0"/>
              </a:spcBef>
              <a:buSzPct val="60000"/>
              <a:defRPr sz="2000">
                <a:solidFill>
                  <a:schemeClr val="dk1"/>
                </a:solidFill>
                <a:latin typeface="Calibri"/>
                <a:ea typeface="Calibri"/>
                <a:cs typeface="Calibri"/>
                <a:sym typeface="Calibri"/>
              </a:defRPr>
            </a:lvl4pPr>
            <a:lvl5pPr rtl="0">
              <a:spcBef>
                <a:spcPts val="0"/>
              </a:spcBef>
              <a:buSzPct val="60000"/>
              <a:defRPr sz="2000">
                <a:solidFill>
                  <a:schemeClr val="dk1"/>
                </a:solidFill>
                <a:latin typeface="Calibri"/>
                <a:ea typeface="Calibri"/>
                <a:cs typeface="Calibri"/>
                <a:sym typeface="Calibri"/>
              </a:defRPr>
            </a:lvl5pPr>
            <a:lvl6pPr rtl="0">
              <a:spcBef>
                <a:spcPts val="0"/>
              </a:spcBef>
              <a:buSzPct val="60000"/>
              <a:defRPr sz="2000">
                <a:solidFill>
                  <a:schemeClr val="dk1"/>
                </a:solidFill>
                <a:latin typeface="Calibri"/>
                <a:ea typeface="Calibri"/>
                <a:cs typeface="Calibri"/>
                <a:sym typeface="Calibri"/>
              </a:defRPr>
            </a:lvl6pPr>
            <a:lvl7pPr rtl="0">
              <a:spcBef>
                <a:spcPts val="0"/>
              </a:spcBef>
              <a:buSzPct val="60000"/>
              <a:defRPr sz="2000">
                <a:solidFill>
                  <a:schemeClr val="dk1"/>
                </a:solidFill>
                <a:latin typeface="Calibri"/>
                <a:ea typeface="Calibri"/>
                <a:cs typeface="Calibri"/>
                <a:sym typeface="Calibri"/>
              </a:defRPr>
            </a:lvl7pPr>
            <a:lvl8pPr rtl="0">
              <a:spcBef>
                <a:spcPts val="0"/>
              </a:spcBef>
              <a:buSzPct val="60000"/>
              <a:defRPr sz="2000">
                <a:solidFill>
                  <a:schemeClr val="dk1"/>
                </a:solidFill>
                <a:latin typeface="Calibri"/>
                <a:ea typeface="Calibri"/>
                <a:cs typeface="Calibri"/>
                <a:sym typeface="Calibri"/>
              </a:defRPr>
            </a:lvl8pPr>
            <a:lvl9pPr rtl="0">
              <a:spcBef>
                <a:spcPts val="0"/>
              </a:spcBef>
              <a:buSzPct val="60000"/>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12"/>
        <p:cNvGrpSpPr/>
        <p:nvPr/>
      </p:nvGrpSpPr>
      <p:grpSpPr>
        <a:xfrm>
          <a:off x="0" y="0"/>
          <a:ext cx="0" cy="0"/>
          <a:chOff x="0" y="0"/>
          <a:chExt cx="0" cy="0"/>
        </a:xfrm>
      </p:grpSpPr>
      <p:sp>
        <p:nvSpPr>
          <p:cNvPr id="1213" name="Shape 1213"/>
          <p:cNvSpPr txBox="1">
            <a:spLocks noGrp="1"/>
          </p:cNvSpPr>
          <p:nvPr>
            <p:ph type="ctrTitle"/>
          </p:nvPr>
        </p:nvSpPr>
        <p:spPr>
          <a:xfrm>
            <a:off x="311708" y="744575"/>
            <a:ext cx="8520599" cy="2052599"/>
          </a:xfrm>
          <a:prstGeom prst="rect">
            <a:avLst/>
          </a:prstGeom>
        </p:spPr>
        <p:txBody>
          <a:bodyPr lIns="91425" tIns="91425" rIns="91425" bIns="91425" anchor="b" anchorCtr="0"/>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a:endParaRPr/>
          </a:p>
        </p:txBody>
      </p:sp>
      <p:sp>
        <p:nvSpPr>
          <p:cNvPr id="1214" name="Shape 1214"/>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a:endParaRPr/>
          </a:p>
        </p:txBody>
      </p:sp>
      <p:sp>
        <p:nvSpPr>
          <p:cNvPr id="1215" name="Shape 12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216"/>
        <p:cNvGrpSpPr/>
        <p:nvPr/>
      </p:nvGrpSpPr>
      <p:grpSpPr>
        <a:xfrm>
          <a:off x="0" y="0"/>
          <a:ext cx="0" cy="0"/>
          <a:chOff x="0" y="0"/>
          <a:chExt cx="0" cy="0"/>
        </a:xfrm>
      </p:grpSpPr>
      <p:sp>
        <p:nvSpPr>
          <p:cNvPr id="1217" name="Shape 1217"/>
          <p:cNvSpPr txBox="1">
            <a:spLocks noGrp="1"/>
          </p:cNvSpPr>
          <p:nvPr>
            <p:ph type="title"/>
          </p:nvPr>
        </p:nvSpPr>
        <p:spPr>
          <a:xfrm>
            <a:off x="311700" y="2150850"/>
            <a:ext cx="8520599" cy="841800"/>
          </a:xfrm>
          <a:prstGeom prst="rect">
            <a:avLst/>
          </a:prstGeom>
        </p:spPr>
        <p:txBody>
          <a:bodyPr lIns="91425" tIns="91425" rIns="91425" bIns="91425" anchor="ctr" anchorCtr="0"/>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a:endParaRPr/>
          </a:p>
        </p:txBody>
      </p:sp>
      <p:sp>
        <p:nvSpPr>
          <p:cNvPr id="1218" name="Shape 12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19"/>
        <p:cNvGrpSpPr/>
        <p:nvPr/>
      </p:nvGrpSpPr>
      <p:grpSpPr>
        <a:xfrm>
          <a:off x="0" y="0"/>
          <a:ext cx="0" cy="0"/>
          <a:chOff x="0" y="0"/>
          <a:chExt cx="0" cy="0"/>
        </a:xfrm>
      </p:grpSpPr>
      <p:sp>
        <p:nvSpPr>
          <p:cNvPr id="1220" name="Shape 1220"/>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21" name="Shape 1221"/>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22" name="Shape 122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pic>
        <p:nvPicPr>
          <p:cNvPr id="5" name="Shape 5"/>
          <p:cNvPicPr preferRelativeResize="0"/>
          <p:nvPr/>
        </p:nvPicPr>
        <p:blipFill rotWithShape="1">
          <a:blip r:embed="rId8">
            <a:alphaModFix/>
          </a:blip>
          <a:srcRect/>
          <a:stretch/>
        </p:blipFill>
        <p:spPr>
          <a:xfrm>
            <a:off x="0" y="0"/>
            <a:ext cx="9142802" cy="5142293"/>
          </a:xfrm>
          <a:prstGeom prst="rect">
            <a:avLst/>
          </a:prstGeom>
          <a:noFill/>
          <a:ln>
            <a:noFill/>
          </a:ln>
        </p:spPr>
      </p:pic>
      <p:sp>
        <p:nvSpPr>
          <p:cNvPr id="6" name="Shape 6"/>
          <p:cNvSpPr txBox="1"/>
          <p:nvPr/>
        </p:nvSpPr>
        <p:spPr>
          <a:xfrm>
            <a:off x="446612" y="4793864"/>
            <a:ext cx="3344412" cy="351235"/>
          </a:xfrm>
          <a:prstGeom prst="rect">
            <a:avLst/>
          </a:prstGeom>
          <a:noFill/>
          <a:ln>
            <a:noFill/>
          </a:ln>
        </p:spPr>
        <p:txBody>
          <a:bodyPr lIns="0" tIns="45725" rIns="91425" bIns="45725" anchor="ctr" anchorCtr="0">
            <a:noAutofit/>
          </a:bodyPr>
          <a:lstStyle/>
          <a:p>
            <a:pPr marL="0" marR="0" lvl="0" indent="0" algn="l" rtl="0">
              <a:spcBef>
                <a:spcPts val="0"/>
              </a:spcBef>
              <a:buSzPct val="25000"/>
              <a:buNone/>
            </a:pPr>
            <a:r>
              <a:rPr lang="en" sz="800" b="0" i="0" u="none" strike="noStrike" cap="none" baseline="0">
                <a:solidFill>
                  <a:srgbClr val="7F7F7F"/>
                </a:solidFill>
                <a:latin typeface="Calibri"/>
                <a:ea typeface="Calibri"/>
                <a:cs typeface="Calibri"/>
                <a:sym typeface="Calibri"/>
              </a:rPr>
              <a:t>© Evosoft Hungary 2015 | </a:t>
            </a:r>
            <a:r>
              <a:rPr lang="en" sz="800">
                <a:solidFill>
                  <a:srgbClr val="7F7F7F"/>
                </a:solidFill>
                <a:latin typeface="Calibri"/>
                <a:ea typeface="Calibri"/>
                <a:cs typeface="Calibri"/>
                <a:sym typeface="Calibri"/>
              </a:rPr>
              <a:t>Mind That Code</a:t>
            </a:r>
          </a:p>
        </p:txBody>
      </p:sp>
      <p:sp>
        <p:nvSpPr>
          <p:cNvPr id="7" name="Shape 7"/>
          <p:cNvSpPr txBox="1"/>
          <p:nvPr/>
        </p:nvSpPr>
        <p:spPr>
          <a:xfrm>
            <a:off x="4572001" y="4804009"/>
            <a:ext cx="2376264" cy="339502"/>
          </a:xfrm>
          <a:prstGeom prst="rect">
            <a:avLst/>
          </a:prstGeom>
          <a:noFill/>
          <a:ln>
            <a:noFill/>
          </a:ln>
        </p:spPr>
        <p:txBody>
          <a:bodyPr lIns="91425" tIns="45725" rIns="91425" bIns="45725" anchor="ctr" anchorCtr="0">
            <a:noAutofit/>
          </a:bodyPr>
          <a:lstStyle/>
          <a:p>
            <a:pPr marL="0" marR="0" lvl="0" indent="0" algn="ctr" rtl="0">
              <a:spcBef>
                <a:spcPts val="0"/>
              </a:spcBef>
              <a:buNone/>
            </a:pPr>
            <a:endParaRPr sz="800" b="0" i="0" u="none" strike="noStrike" cap="none" baseline="0">
              <a:solidFill>
                <a:srgbClr val="7F7F7F"/>
              </a:solidFill>
              <a:latin typeface="Calibri"/>
              <a:ea typeface="Calibri"/>
              <a:cs typeface="Calibri"/>
              <a:sym typeface="Calibri"/>
            </a:endParaRPr>
          </a:p>
        </p:txBody>
      </p:sp>
      <p:sp>
        <p:nvSpPr>
          <p:cNvPr id="8" name="Shape 8"/>
          <p:cNvSpPr txBox="1"/>
          <p:nvPr/>
        </p:nvSpPr>
        <p:spPr>
          <a:xfrm>
            <a:off x="8172400" y="4804008"/>
            <a:ext cx="524988" cy="339501"/>
          </a:xfrm>
          <a:prstGeom prst="rect">
            <a:avLst/>
          </a:prstGeom>
          <a:noFill/>
          <a:ln>
            <a:noFill/>
          </a:ln>
        </p:spPr>
        <p:txBody>
          <a:bodyPr lIns="91425" tIns="45725" rIns="0" bIns="45725" anchor="ctr" anchorCtr="0">
            <a:noAutofit/>
          </a:bodyPr>
          <a:lstStyle/>
          <a:p>
            <a:pPr marL="0" marR="0" lvl="0" indent="0" algn="r" rtl="0">
              <a:spcBef>
                <a:spcPts val="0"/>
              </a:spcBef>
              <a:buSzPct val="25000"/>
              <a:buNone/>
            </a:pPr>
            <a:fld id="{00000000-1234-1234-1234-123412341234}" type="slidenum">
              <a:rPr lang="en" sz="800" b="0" i="0" u="none" strike="noStrike" cap="none" baseline="0">
                <a:solidFill>
                  <a:srgbClr val="7F7F7F"/>
                </a:solidFill>
                <a:latin typeface="Calibri"/>
                <a:ea typeface="Calibri"/>
                <a:cs typeface="Calibri"/>
                <a:sym typeface="Calibri"/>
              </a:rPr>
              <a:pPr marL="0" marR="0" lvl="0" indent="0" algn="r" rtl="0">
                <a:spcBef>
                  <a:spcPts val="0"/>
                </a:spcBef>
                <a:buSzPct val="25000"/>
                <a:buNone/>
              </a:pPr>
              <a:t>‹#›</a:t>
            </a:fld>
            <a:endParaRPr lang="en" sz="800" b="0" i="0" u="none" strike="noStrike" cap="none" baseline="0">
              <a:solidFill>
                <a:srgbClr val="7F7F7F"/>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8"/>
        <p:cNvGrpSpPr/>
        <p:nvPr/>
      </p:nvGrpSpPr>
      <p:grpSpPr>
        <a:xfrm>
          <a:off x="0" y="0"/>
          <a:ext cx="0" cy="0"/>
          <a:chOff x="0" y="0"/>
          <a:chExt cx="0" cy="0"/>
        </a:xfrm>
      </p:grpSpPr>
      <p:sp>
        <p:nvSpPr>
          <p:cNvPr id="1209" name="Shape 120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endParaRPr/>
          </a:p>
        </p:txBody>
      </p:sp>
      <p:sp>
        <p:nvSpPr>
          <p:cNvPr id="1210" name="Shape 1210"/>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a:endParaRPr/>
          </a:p>
        </p:txBody>
      </p:sp>
      <p:sp>
        <p:nvSpPr>
          <p:cNvPr id="1211" name="Shape 1211"/>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dk2"/>
                </a:solidFill>
              </a:rPr>
              <a:pPr algn="r">
                <a:spcBef>
                  <a:spcPts val="0"/>
                </a:spcBef>
                <a:buNone/>
              </a:p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hyperlink" Target="www.cleancoders.com" TargetMode="External"/><Relationship Id="rId7" Type="http://schemas.openxmlformats.org/officeDocument/2006/relationships/image" Target="../media/image32.gif"/><Relationship Id="rId2" Type="http://schemas.openxmlformats.org/officeDocument/2006/relationships/notesSlide" Target="../notesSlides/notesSlide145.xml"/><Relationship Id="rId1" Type="http://schemas.openxmlformats.org/officeDocument/2006/relationships/slideLayout" Target="../slideLayouts/slideLayout1.xml"/><Relationship Id="rId6" Type="http://schemas.openxmlformats.org/officeDocument/2006/relationships/hyperlink" Target="http://www.inf.fu-berlin.de/inst/ag-se/teaching/K-CCD-2014/Clean-Code-summary.pdf" TargetMode="External"/><Relationship Id="rId5" Type="http://schemas.openxmlformats.org/officeDocument/2006/relationships/hyperlink" Target="http://www.planetgeek.ch/wp-content/uploads/2014/11/Clean-Code-V2.4.pdf" TargetMode="External"/><Relationship Id="rId4" Type="http://schemas.openxmlformats.org/officeDocument/2006/relationships/hyperlink" Target="www.clean-code-developer.hu"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446600" y="302549"/>
            <a:ext cx="8250899" cy="4486499"/>
          </a:xfrm>
          <a:prstGeom prst="rect">
            <a:avLst/>
          </a:prstGeom>
          <a:noFill/>
          <a:ln>
            <a:noFill/>
          </a:ln>
        </p:spPr>
        <p:txBody>
          <a:bodyPr lIns="0" tIns="45725" rIns="91425" bIns="45725" anchor="t" anchorCtr="0">
            <a:noAutofit/>
          </a:bodyPr>
          <a:lstStyle/>
          <a:p>
            <a:pPr lvl="0" rtl="0">
              <a:spcBef>
                <a:spcPts val="0"/>
              </a:spcBef>
              <a:buClr>
                <a:srgbClr val="000000"/>
              </a:buClr>
              <a:buSzPct val="110000"/>
              <a:buFont typeface="Arial"/>
              <a:buNone/>
            </a:pPr>
            <a:r>
              <a:rPr lang="en" sz="1000" dirty="0">
                <a:solidFill>
                  <a:srgbClr val="0000FF"/>
                </a:solidFill>
                <a:latin typeface="Courier New"/>
                <a:ea typeface="Courier New"/>
                <a:cs typeface="Courier New"/>
                <a:sym typeface="Courier New"/>
              </a:rPr>
              <a:t>// When I wrote this, only God and I understood what I was doing</a:t>
            </a:r>
            <a:br>
              <a:rPr lang="en" sz="1000" dirty="0">
                <a:solidFill>
                  <a:srgbClr val="0000FF"/>
                </a:solidFill>
                <a:latin typeface="Courier New"/>
                <a:ea typeface="Courier New"/>
                <a:cs typeface="Courier New"/>
                <a:sym typeface="Courier New"/>
              </a:rPr>
            </a:br>
            <a:r>
              <a:rPr lang="en" sz="1000" dirty="0">
                <a:solidFill>
                  <a:srgbClr val="0000FF"/>
                </a:solidFill>
                <a:latin typeface="Courier New"/>
                <a:ea typeface="Courier New"/>
                <a:cs typeface="Courier New"/>
                <a:sym typeface="Courier New"/>
              </a:rPr>
              <a:t>// Now, God only knows</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t>
            </a:r>
            <a:r>
              <a:rPr lang="en" sz="1000" dirty="0">
                <a:solidFill>
                  <a:srgbClr val="FF0000"/>
                </a:solidFill>
                <a:latin typeface="Courier New"/>
                <a:ea typeface="Courier New"/>
                <a:cs typeface="Courier New"/>
                <a:sym typeface="Courier New"/>
              </a:rPr>
              <a:t>// Magic. Do not touch.</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solidFill>
                  <a:srgbClr val="274E13"/>
                </a:solidFill>
                <a:latin typeface="Courier New"/>
                <a:ea typeface="Courier New"/>
                <a:cs typeface="Courier New"/>
                <a:sym typeface="Courier New"/>
              </a:rPr>
              <a:t>// somedev1 - 6/7/02 Adding temporary tracking of Login screen </a:t>
            </a:r>
            <a:br>
              <a:rPr lang="en" sz="1000" dirty="0">
                <a:solidFill>
                  <a:srgbClr val="274E13"/>
                </a:solidFill>
                <a:latin typeface="Courier New"/>
                <a:ea typeface="Courier New"/>
                <a:cs typeface="Courier New"/>
                <a:sym typeface="Courier New"/>
              </a:rPr>
            </a:br>
            <a:r>
              <a:rPr lang="en" sz="1000" dirty="0">
                <a:solidFill>
                  <a:srgbClr val="274E13"/>
                </a:solidFill>
                <a:latin typeface="Courier New"/>
                <a:ea typeface="Courier New"/>
                <a:cs typeface="Courier New"/>
                <a:sym typeface="Courier New"/>
              </a:rPr>
              <a:t>// somedev2 - 5/22/07 Temporary my ass</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t>
            </a:r>
            <a:r>
              <a:rPr lang="en" sz="1000" dirty="0">
                <a:solidFill>
                  <a:srgbClr val="0000FF"/>
                </a:solidFill>
                <a:latin typeface="Courier New"/>
                <a:ea typeface="Courier New"/>
                <a:cs typeface="Courier New"/>
                <a:sym typeface="Courier New"/>
              </a:rPr>
              <a:t>&lt;!-- Here be dragons --&gt;</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I am not responsible of this code. They made me write it, against my will.</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solidFill>
                  <a:srgbClr val="FF0000"/>
                </a:solidFill>
                <a:latin typeface="Courier New"/>
                <a:ea typeface="Courier New"/>
                <a:cs typeface="Courier New"/>
                <a:sym typeface="Courier New"/>
              </a:rPr>
              <a:t>// Dear future me. Please forgive me. I can't even begin to express how sorry I am.</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no comments for you. it was hard to write so it should be hard to read</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solidFill>
                  <a:srgbClr val="0000FF"/>
                </a:solidFill>
                <a:latin typeface="Courier New"/>
                <a:ea typeface="Courier New"/>
                <a:cs typeface="Courier New"/>
                <a:sym typeface="Courier New"/>
              </a:rPr>
              <a:t>// John! If you'll svn remove this once more, I'll shut you, for God's sake!</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solidFill>
                  <a:srgbClr val="0000FF"/>
                </a:solidFill>
                <a:latin typeface="Courier New"/>
                <a:ea typeface="Courier New"/>
                <a:cs typeface="Courier New"/>
                <a:sym typeface="Courier New"/>
              </a:rPr>
              <a:t>// That piece of code is not “something strange”! That is THE AUTH VALIDATION.</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solidFill>
                  <a:srgbClr val="FF0000"/>
                </a:solidFill>
                <a:latin typeface="Courier New"/>
                <a:ea typeface="Courier New"/>
                <a:cs typeface="Courier New"/>
                <a:sym typeface="Courier New"/>
              </a:rPr>
              <a:t>// This procedure is really good for your dorsolateral prefrontal cortex.</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Abandon all hope ye who enter beyond this point</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t>
            </a:r>
            <a:r>
              <a:rPr lang="en" sz="1000" dirty="0">
                <a:solidFill>
                  <a:srgbClr val="274E13"/>
                </a:solidFill>
                <a:latin typeface="Courier New"/>
                <a:ea typeface="Courier New"/>
                <a:cs typeface="Courier New"/>
                <a:sym typeface="Courier New"/>
              </a:rPr>
              <a:t>// Catching exceptions is for communists</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solidFill>
                  <a:srgbClr val="0000FF"/>
                </a:solidFill>
                <a:latin typeface="Courier New"/>
                <a:ea typeface="Courier New"/>
                <a:cs typeface="Courier New"/>
                <a:sym typeface="Courier New"/>
              </a:rPr>
              <a:t>// Peter wrote this, nobody knows what it does, don't change it!</a:t>
            </a: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latin typeface="Courier New"/>
                <a:ea typeface="Courier New"/>
                <a:cs typeface="Courier New"/>
                <a:sym typeface="Courier New"/>
              </a:rPr>
              <a:t/>
            </a:r>
            <a:br>
              <a:rPr lang="en" sz="1000" dirty="0">
                <a:latin typeface="Courier New"/>
                <a:ea typeface="Courier New"/>
                <a:cs typeface="Courier New"/>
                <a:sym typeface="Courier New"/>
              </a:rPr>
            </a:br>
            <a:r>
              <a:rPr lang="en" sz="1000" dirty="0">
                <a:solidFill>
                  <a:srgbClr val="274E13"/>
                </a:solidFill>
                <a:latin typeface="Courier New"/>
                <a:ea typeface="Courier New"/>
                <a:cs typeface="Courier New"/>
                <a:sym typeface="Courier New"/>
              </a:rPr>
              <a:t>// if i ever see this again i'm going to start bringing guns to work</a:t>
            </a:r>
          </a:p>
          <a:p>
            <a:pPr lvl="0" rtl="0">
              <a:spcBef>
                <a:spcPts val="0"/>
              </a:spcBef>
              <a:buClr>
                <a:srgbClr val="000000"/>
              </a:buClr>
              <a:buSzPct val="110000"/>
              <a:buFont typeface="Arial"/>
              <a:buNone/>
            </a:pPr>
            <a:r>
              <a:rPr lang="en" sz="1000" dirty="0">
                <a:latin typeface="Courier New"/>
                <a:ea typeface="Courier New"/>
                <a:cs typeface="Courier New"/>
                <a:sym typeface="Courier New"/>
              </a:rPr>
              <a:t>                                                                                </a:t>
            </a:r>
            <a:r>
              <a:rPr lang="en" sz="1000" dirty="0">
                <a:solidFill>
                  <a:srgbClr val="FF0000"/>
                </a:solidFill>
                <a:latin typeface="Courier New"/>
                <a:ea typeface="Courier New"/>
                <a:cs typeface="Courier New"/>
                <a:sym typeface="Courier New"/>
              </a:rPr>
              <a:t>// Happy debugging, suckers</a:t>
            </a:r>
          </a:p>
          <a:p>
            <a:pPr lvl="0" rtl="0">
              <a:lnSpc>
                <a:spcPct val="115000"/>
              </a:lnSpc>
              <a:spcBef>
                <a:spcPts val="0"/>
              </a:spcBef>
              <a:spcAft>
                <a:spcPts val="0"/>
              </a:spcAft>
              <a:buClr>
                <a:srgbClr val="000000"/>
              </a:buClr>
              <a:buSzPct val="110000"/>
              <a:buFont typeface="Arial"/>
              <a:buNone/>
            </a:pPr>
            <a:r>
              <a:rPr lang="en" sz="1000" dirty="0">
                <a:latin typeface="Courier New"/>
                <a:ea typeface="Courier New"/>
                <a:cs typeface="Courier New"/>
                <a:sym typeface="Courier New"/>
              </a:rPr>
              <a:t>const int TEN=10; // As if the value of 10 will fluctuate...</a:t>
            </a:r>
          </a:p>
          <a:p>
            <a:pPr lvl="0" rtl="0">
              <a:lnSpc>
                <a:spcPct val="115000"/>
              </a:lnSpc>
              <a:spcBef>
                <a:spcPts val="0"/>
              </a:spcBef>
              <a:spcAft>
                <a:spcPts val="0"/>
              </a:spcAft>
              <a:buClr>
                <a:srgbClr val="000000"/>
              </a:buClr>
              <a:buFont typeface="Arial"/>
              <a:buNone/>
            </a:pPr>
            <a:endParaRPr sz="1000" dirty="0">
              <a:latin typeface="Courier New"/>
              <a:ea typeface="Courier New"/>
              <a:cs typeface="Courier New"/>
              <a:sym typeface="Courier New"/>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151" name="Shape 15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152" name="Shape 152"/>
          <p:cNvPicPr preferRelativeResize="0"/>
          <p:nvPr/>
        </p:nvPicPr>
        <p:blipFill>
          <a:blip r:embed="rId3">
            <a:alphaModFix/>
          </a:blip>
          <a:stretch>
            <a:fillRect/>
          </a:stretch>
        </p:blipFill>
        <p:spPr>
          <a:xfrm>
            <a:off x="446600" y="1026537"/>
            <a:ext cx="3162300" cy="257175"/>
          </a:xfrm>
          <a:prstGeom prst="rect">
            <a:avLst/>
          </a:prstGeom>
          <a:noFill/>
          <a:ln>
            <a:noFill/>
          </a:ln>
        </p:spPr>
      </p:pic>
      <p:sp>
        <p:nvSpPr>
          <p:cNvPr id="153" name="Shape 153"/>
          <p:cNvSpPr txBox="1"/>
          <p:nvPr/>
        </p:nvSpPr>
        <p:spPr>
          <a:xfrm>
            <a:off x="4303975" y="815857"/>
            <a:ext cx="2944200" cy="1170599"/>
          </a:xfrm>
          <a:prstGeom prst="rect">
            <a:avLst/>
          </a:prstGeom>
          <a:noFill/>
          <a:ln>
            <a:noFill/>
          </a:ln>
        </p:spPr>
        <p:txBody>
          <a:bodyPr lIns="91425" tIns="91425" rIns="91425" bIns="91425" anchor="t" anchorCtr="0">
            <a:noAutofit/>
          </a:bodyPr>
          <a:lstStyle/>
          <a:p>
            <a:pPr lvl="0" rtl="0">
              <a:spcBef>
                <a:spcPts val="500"/>
              </a:spcBef>
              <a:buNone/>
            </a:pPr>
            <a:r>
              <a:rPr lang="en">
                <a:solidFill>
                  <a:srgbClr val="575756"/>
                </a:solidFill>
                <a:latin typeface="Calibri"/>
                <a:ea typeface="Calibri"/>
                <a:cs typeface="Calibri"/>
                <a:sym typeface="Calibri"/>
              </a:rPr>
              <a:t>Eu   - Effort of understanding</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Ec   - Effort of changing</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Et    - Effort of testing</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Ed   - Effort of deploying</a:t>
            </a:r>
          </a:p>
          <a:p>
            <a:pPr lvl="0" rtl="0">
              <a:spcBef>
                <a:spcPts val="500"/>
              </a:spcBef>
              <a:buClr>
                <a:schemeClr val="dk2"/>
              </a:buClr>
              <a:buFont typeface="Arial"/>
              <a:buNone/>
            </a:pPr>
            <a:endParaRPr>
              <a:solidFill>
                <a:srgbClr val="575756"/>
              </a:solidFill>
              <a:latin typeface="Calibri"/>
              <a:ea typeface="Calibri"/>
              <a:cs typeface="Calibri"/>
              <a:sym typeface="Calibri"/>
            </a:endParaRPr>
          </a:p>
          <a:p>
            <a:pPr rtl="0">
              <a:spcBef>
                <a:spcPts val="0"/>
              </a:spcBef>
              <a:buNone/>
            </a:pPr>
            <a:endParaRPr/>
          </a:p>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dirty="0">
                <a:solidFill>
                  <a:srgbClr val="575756"/>
                </a:solidFill>
              </a:rPr>
              <a:t>“Don’t comment bad code—rewrite it.”</a:t>
            </a:r>
          </a:p>
          <a:p>
            <a:pPr lvl="0" rtl="0">
              <a:lnSpc>
                <a:spcPct val="100000"/>
              </a:lnSpc>
              <a:spcBef>
                <a:spcPts val="500"/>
              </a:spcBef>
              <a:buNone/>
            </a:pPr>
            <a:endParaRPr dirty="0">
              <a:solidFill>
                <a:srgbClr val="575756"/>
              </a:solidFill>
            </a:endParaRP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comments are </a:t>
            </a:r>
            <a:r>
              <a:rPr lang="en" dirty="0">
                <a:solidFill>
                  <a:srgbClr val="FF0000"/>
                </a:solidFill>
              </a:rPr>
              <a:t>failures</a:t>
            </a:r>
            <a:r>
              <a:rPr lang="en" dirty="0">
                <a:solidFill>
                  <a:srgbClr val="575756"/>
                </a:solidFill>
              </a:rPr>
              <a:t> of expressing yourself with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inaccurate comments are far worse than no comments at all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Rather than spend your time writing the comments that explain the mess you’ve made, </a:t>
            </a:r>
            <a:br>
              <a:rPr lang="en" dirty="0">
                <a:solidFill>
                  <a:srgbClr val="575756"/>
                </a:solidFill>
              </a:rPr>
            </a:br>
            <a:r>
              <a:rPr lang="en" dirty="0">
                <a:solidFill>
                  <a:srgbClr val="575756"/>
                </a:solidFill>
              </a:rPr>
              <a:t>	</a:t>
            </a:r>
            <a:r>
              <a:rPr lang="en" dirty="0" smtClean="0">
                <a:solidFill>
                  <a:srgbClr val="575756"/>
                </a:solidFill>
              </a:rPr>
              <a:t>spend </a:t>
            </a:r>
            <a:r>
              <a:rPr lang="en" dirty="0">
                <a:solidFill>
                  <a:srgbClr val="575756"/>
                </a:solidFill>
              </a:rPr>
              <a:t>it cleaning that mess.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functions or a variables instead of comments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remove commented-out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no position markers, no html comments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no TODO comments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good comments:	</a:t>
            </a:r>
            <a:r>
              <a:rPr lang="en" dirty="0" smtClean="0">
                <a:solidFill>
                  <a:srgbClr val="575756"/>
                </a:solidFill>
              </a:rPr>
              <a:t>legal </a:t>
            </a:r>
            <a:r>
              <a:rPr lang="en" dirty="0">
                <a:solidFill>
                  <a:srgbClr val="575756"/>
                </a:solidFill>
              </a:rPr>
              <a:t>comments</a:t>
            </a:r>
            <a:br>
              <a:rPr lang="en" dirty="0">
                <a:solidFill>
                  <a:srgbClr val="575756"/>
                </a:solidFill>
              </a:rPr>
            </a:br>
            <a:r>
              <a:rPr lang="en" dirty="0">
                <a:solidFill>
                  <a:srgbClr val="575756"/>
                </a:solidFill>
              </a:rPr>
              <a:t>	</a:t>
            </a:r>
            <a:r>
              <a:rPr lang="en" dirty="0" smtClean="0">
                <a:solidFill>
                  <a:srgbClr val="575756"/>
                </a:solidFill>
              </a:rPr>
              <a:t>	informative comments (regexp)</a:t>
            </a:r>
            <a:br>
              <a:rPr lang="en" dirty="0" smtClean="0">
                <a:solidFill>
                  <a:srgbClr val="575756"/>
                </a:solidFill>
              </a:rPr>
            </a:br>
            <a:r>
              <a:rPr lang="en" dirty="0" smtClean="0">
                <a:solidFill>
                  <a:srgbClr val="575756"/>
                </a:solidFill>
              </a:rPr>
              <a:t>		clarification, warning of consequences</a:t>
            </a:r>
            <a:br>
              <a:rPr lang="en" dirty="0" smtClean="0">
                <a:solidFill>
                  <a:srgbClr val="575756"/>
                </a:solidFill>
              </a:rPr>
            </a:br>
            <a:r>
              <a:rPr lang="en" dirty="0" smtClean="0">
                <a:solidFill>
                  <a:srgbClr val="575756"/>
                </a:solidFill>
              </a:rPr>
              <a:t>		javadoc</a:t>
            </a:r>
            <a:endParaRPr lang="en" dirty="0">
              <a:solidFill>
                <a:srgbClr val="575756"/>
              </a:solidFill>
            </a:endParaRP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847" name="Shape 84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Shape 853"/>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854" name="Shape 85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Shape 86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 1 responsability</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861" name="Shape 86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Shape 86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a:solidFill>
                  <a:srgbClr val="575756"/>
                </a:solidFill>
              </a:rPr>
              <a:t>  high cohesion, low coupling</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868" name="Shape 86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pic>
        <p:nvPicPr>
          <p:cNvPr id="869" name="Shape 869"/>
          <p:cNvPicPr preferRelativeResize="0"/>
          <p:nvPr/>
        </p:nvPicPr>
        <p:blipFill>
          <a:blip r:embed="rId3">
            <a:alphaModFix/>
          </a:blip>
          <a:stretch>
            <a:fillRect/>
          </a:stretch>
        </p:blipFill>
        <p:spPr>
          <a:xfrm>
            <a:off x="5995962" y="2665550"/>
            <a:ext cx="1261199" cy="1261199"/>
          </a:xfrm>
          <a:prstGeom prst="rect">
            <a:avLst/>
          </a:prstGeom>
          <a:noFill/>
          <a:ln>
            <a:noFill/>
          </a:ln>
        </p:spPr>
      </p:pic>
      <p:pic>
        <p:nvPicPr>
          <p:cNvPr id="870" name="Shape 870"/>
          <p:cNvPicPr preferRelativeResize="0"/>
          <p:nvPr/>
        </p:nvPicPr>
        <p:blipFill>
          <a:blip r:embed="rId4">
            <a:alphaModFix/>
          </a:blip>
          <a:stretch>
            <a:fillRect/>
          </a:stretch>
        </p:blipFill>
        <p:spPr>
          <a:xfrm>
            <a:off x="1886837" y="2039850"/>
            <a:ext cx="2548075" cy="2548075"/>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Shape 87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a:solidFill>
                  <a:srgbClr val="575756"/>
                </a:solidFill>
              </a:rPr>
              <a:t>  don’t talk to strangers - Law of Demeter</a:t>
            </a:r>
          </a:p>
          <a:p>
            <a:pPr rtl="0">
              <a:lnSpc>
                <a:spcPct val="100000"/>
              </a:lnSpc>
              <a:spcBef>
                <a:spcPts val="500"/>
              </a:spcBef>
              <a:buNone/>
            </a:pPr>
            <a:endParaRPr>
              <a:solidFill>
                <a:srgbClr val="575756"/>
              </a:solidFill>
            </a:endParaRPr>
          </a:p>
          <a:p>
            <a:pPr lvl="0" indent="457200" rtl="0">
              <a:lnSpc>
                <a:spcPct val="100000"/>
              </a:lnSpc>
              <a:spcBef>
                <a:spcPts val="500"/>
              </a:spcBef>
              <a:buNone/>
            </a:pPr>
            <a:r>
              <a:rPr lang="en" sz="1200">
                <a:solidFill>
                  <a:srgbClr val="CC0000"/>
                </a:solidFill>
                <a:latin typeface="Courier New"/>
                <a:ea typeface="Courier New"/>
                <a:cs typeface="Courier New"/>
                <a:sym typeface="Courier New"/>
              </a:rPr>
              <a:t>o.getX().getY().doSomething()</a:t>
            </a:r>
            <a:r>
              <a:rPr lang="en" sz="1200">
                <a:solidFill>
                  <a:srgbClr val="575756"/>
                </a:solidFill>
                <a:latin typeface="Courier New"/>
                <a:ea typeface="Courier New"/>
                <a:cs typeface="Courier New"/>
                <a:sym typeface="Courier New"/>
              </a:rPr>
              <a:t> -&gt; </a:t>
            </a:r>
            <a:r>
              <a:rPr lang="en" sz="1200">
                <a:solidFill>
                  <a:schemeClr val="lt2"/>
                </a:solidFill>
                <a:latin typeface="Courier New"/>
                <a:ea typeface="Courier New"/>
                <a:cs typeface="Courier New"/>
                <a:sym typeface="Courier New"/>
              </a:rPr>
              <a:t>o.doSomething()</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877" name="Shape 87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rtl="0">
              <a:lnSpc>
                <a:spcPct val="100000"/>
              </a:lnSpc>
              <a:spcBef>
                <a:spcPts val="500"/>
              </a:spcBef>
              <a:buNone/>
            </a:pPr>
            <a:endParaRPr dirty="0">
              <a:solidFill>
                <a:srgbClr val="575756"/>
              </a:solidFill>
            </a:endParaRPr>
          </a:p>
          <a:p>
            <a:pPr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Options opts = ctxt.getOptions(); </a:t>
            </a:r>
          </a:p>
          <a:p>
            <a:pPr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File scratchDir = opts.getScratchDir(); </a:t>
            </a:r>
          </a:p>
          <a:p>
            <a:pPr lvl="0"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final String outputDir = scratchDir.getAbsolutePath();</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884" name="Shape 88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
        <p:nvSpPr>
          <p:cNvPr id="885" name="Shape 885"/>
          <p:cNvSpPr txBox="1"/>
          <p:nvPr/>
        </p:nvSpPr>
        <p:spPr>
          <a:xfrm>
            <a:off x="6461800" y="2317423"/>
            <a:ext cx="2366400" cy="902399"/>
          </a:xfrm>
          <a:prstGeom prst="rect">
            <a:avLst/>
          </a:prstGeom>
          <a:noFill/>
          <a:ln>
            <a:noFill/>
          </a:ln>
        </p:spPr>
        <p:txBody>
          <a:bodyPr lIns="91425" tIns="91425" rIns="91425" bIns="91425" anchor="t" anchorCtr="0">
            <a:noAutofit/>
          </a:bodyPr>
          <a:lstStyle/>
          <a:p>
            <a:pPr>
              <a:spcBef>
                <a:spcPts val="0"/>
              </a:spcBef>
              <a:buNone/>
            </a:pPr>
            <a:r>
              <a:rPr lang="en" dirty="0">
                <a:solidFill>
                  <a:srgbClr val="434343"/>
                </a:solidFill>
                <a:latin typeface="Calibri"/>
                <a:ea typeface="Calibri"/>
                <a:cs typeface="Calibri"/>
                <a:sym typeface="Calibri"/>
              </a:rPr>
              <a:t>Train Wrecks!</a:t>
            </a:r>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rtl="0">
              <a:lnSpc>
                <a:spcPct val="100000"/>
              </a:lnSpc>
              <a:spcBef>
                <a:spcPts val="500"/>
              </a:spcBef>
              <a:buNone/>
            </a:pPr>
            <a:endParaRPr dirty="0">
              <a:solidFill>
                <a:srgbClr val="575756"/>
              </a:solidFill>
            </a:endParaRPr>
          </a:p>
          <a:p>
            <a:pPr lvl="0"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Options opts = ctxt.getOptions(); </a:t>
            </a:r>
          </a:p>
          <a:p>
            <a:pPr lvl="0"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File scratchDir = opts.getScratchDir(); </a:t>
            </a:r>
          </a:p>
          <a:p>
            <a:pPr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final String outputDir = scratchDir.getAbsolutePath();</a:t>
            </a:r>
          </a:p>
          <a:p>
            <a:pPr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a:t>
            </a:r>
          </a:p>
          <a:p>
            <a:pPr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String outFile = outputDir + "/" + className.replace('.', '/') + ".class";</a:t>
            </a:r>
          </a:p>
          <a:p>
            <a:pPr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FileOutputStream fout = new FileOutputStream(outFile); </a:t>
            </a:r>
          </a:p>
          <a:p>
            <a:pPr lvl="0" indent="457200" rtl="0">
              <a:lnSpc>
                <a:spcPct val="100000"/>
              </a:lnSpc>
              <a:spcBef>
                <a:spcPts val="500"/>
              </a:spcBef>
              <a:spcAft>
                <a:spcPts val="0"/>
              </a:spcAft>
              <a:buNone/>
            </a:pPr>
            <a:r>
              <a:rPr lang="en" sz="1200" dirty="0">
                <a:solidFill>
                  <a:srgbClr val="434343"/>
                </a:solidFill>
                <a:latin typeface="Courier New"/>
                <a:ea typeface="Courier New"/>
                <a:cs typeface="Courier New"/>
                <a:sym typeface="Courier New"/>
              </a:rPr>
              <a:t>BufferedOutputStream bos = new BufferedOutputStream(fout);</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892" name="Shape 89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
        <p:nvSpPr>
          <p:cNvPr id="893" name="Shape 893"/>
          <p:cNvSpPr txBox="1"/>
          <p:nvPr/>
        </p:nvSpPr>
        <p:spPr>
          <a:xfrm>
            <a:off x="6461800" y="2317423"/>
            <a:ext cx="2366400" cy="902399"/>
          </a:xfrm>
          <a:prstGeom prst="rect">
            <a:avLst/>
          </a:prstGeom>
          <a:noFill/>
          <a:ln>
            <a:noFill/>
          </a:ln>
        </p:spPr>
        <p:txBody>
          <a:bodyPr lIns="91425" tIns="91425" rIns="91425" bIns="91425" anchor="t" anchorCtr="0">
            <a:noAutofit/>
          </a:bodyPr>
          <a:lstStyle/>
          <a:p>
            <a:pPr lvl="0" rtl="0">
              <a:spcBef>
                <a:spcPts val="0"/>
              </a:spcBef>
              <a:buNone/>
            </a:pPr>
            <a:r>
              <a:rPr lang="en" dirty="0">
                <a:solidFill>
                  <a:srgbClr val="434343"/>
                </a:solidFill>
                <a:latin typeface="Calibri"/>
                <a:ea typeface="Calibri"/>
                <a:cs typeface="Calibri"/>
                <a:sym typeface="Calibri"/>
              </a:rPr>
              <a:t>Train Wrecks!</a:t>
            </a:r>
          </a:p>
        </p:txBody>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Shape 89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rtl="0">
              <a:lnSpc>
                <a:spcPct val="100000"/>
              </a:lnSpc>
              <a:spcBef>
                <a:spcPts val="500"/>
              </a:spcBef>
              <a:buNone/>
            </a:pPr>
            <a:endParaRPr dirty="0">
              <a:solidFill>
                <a:srgbClr val="575756"/>
              </a:solidFill>
            </a:endParaRPr>
          </a:p>
          <a:p>
            <a:pPr lvl="0"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Options opts = ctxt.getOptions(); </a:t>
            </a:r>
          </a:p>
          <a:p>
            <a:pPr lvl="0"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File scratchDir = opts.getScratchDir(); </a:t>
            </a:r>
          </a:p>
          <a:p>
            <a:pPr lvl="0"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final String outputDir = scratchDir.getAbsolutePath();</a:t>
            </a:r>
          </a:p>
          <a:p>
            <a:pPr lvl="0"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a:t>
            </a:r>
          </a:p>
          <a:p>
            <a:pPr lvl="0"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String outFile = outputDir + "/" + className.replace('.', '/') + ".class";</a:t>
            </a:r>
          </a:p>
          <a:p>
            <a:pPr lvl="0"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FileOutputStream fout = new FileOutputStream(outFile); </a:t>
            </a:r>
          </a:p>
          <a:p>
            <a:pPr lvl="0"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BufferedOutputStream bos = new BufferedOutputStream(fout);</a:t>
            </a:r>
          </a:p>
          <a:p>
            <a:pPr lvl="0" rtl="0">
              <a:lnSpc>
                <a:spcPct val="100000"/>
              </a:lnSpc>
              <a:spcBef>
                <a:spcPts val="500"/>
              </a:spcBef>
              <a:spcAft>
                <a:spcPts val="0"/>
              </a:spcAft>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900" name="Shape 90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
        <p:nvSpPr>
          <p:cNvPr id="901" name="Shape 901"/>
          <p:cNvSpPr txBox="1"/>
          <p:nvPr/>
        </p:nvSpPr>
        <p:spPr>
          <a:xfrm>
            <a:off x="6461800" y="2317423"/>
            <a:ext cx="2366400" cy="902399"/>
          </a:xfrm>
          <a:prstGeom prst="rect">
            <a:avLst/>
          </a:prstGeom>
          <a:noFill/>
          <a:ln>
            <a:noFill/>
          </a:ln>
        </p:spPr>
        <p:txBody>
          <a:bodyPr lIns="91425" tIns="91425" rIns="91425" bIns="91425" anchor="t" anchorCtr="0">
            <a:noAutofit/>
          </a:bodyPr>
          <a:lstStyle/>
          <a:p>
            <a:pPr lvl="0" rtl="0">
              <a:spcBef>
                <a:spcPts val="0"/>
              </a:spcBef>
              <a:buNone/>
            </a:pPr>
            <a:r>
              <a:rPr lang="en" dirty="0">
                <a:solidFill>
                  <a:srgbClr val="434343"/>
                </a:solidFill>
                <a:latin typeface="Calibri"/>
                <a:ea typeface="Calibri"/>
                <a:cs typeface="Calibri"/>
                <a:sym typeface="Calibri"/>
              </a:rPr>
              <a:t>Train Wrecks!</a:t>
            </a: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a:solidFill>
                  <a:srgbClr val="575756"/>
                </a:solidFill>
              </a:rPr>
              <a:t>  don’t talk to strangers - Law of Demeter</a:t>
            </a:r>
          </a:p>
          <a:p>
            <a:pPr lvl="0" rtl="0">
              <a:lnSpc>
                <a:spcPct val="100000"/>
              </a:lnSpc>
              <a:spcBef>
                <a:spcPts val="500"/>
              </a:spcBef>
              <a:buNone/>
            </a:pPr>
            <a:endParaRPr>
              <a:solidFill>
                <a:srgbClr val="575756"/>
              </a:solidFill>
            </a:endParaRPr>
          </a:p>
          <a:p>
            <a:pPr lvl="0" indent="457200" rtl="0">
              <a:lnSpc>
                <a:spcPct val="100000"/>
              </a:lnSpc>
              <a:spcBef>
                <a:spcPts val="500"/>
              </a:spcBef>
              <a:buNone/>
            </a:pPr>
            <a:r>
              <a:rPr lang="en" sz="1200">
                <a:solidFill>
                  <a:srgbClr val="315114"/>
                </a:solidFill>
                <a:latin typeface="Courier New"/>
                <a:ea typeface="Courier New"/>
                <a:cs typeface="Courier New"/>
                <a:sym typeface="Courier New"/>
              </a:rPr>
              <a:t>BufferedOutputStream bos = ctxt.createScratchFileStream(classFileName);</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908" name="Shape 90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a:solidFill>
                  <a:srgbClr val="575756"/>
                </a:solidFill>
              </a:rPr>
              <a:t>  make it </a:t>
            </a:r>
            <a:r>
              <a:rPr lang="en">
                <a:solidFill>
                  <a:srgbClr val="CC0000"/>
                </a:solidFill>
              </a:rPr>
              <a:t>SOLID</a:t>
            </a:r>
          </a:p>
          <a:p>
            <a:pPr marL="0" lvl="0" indent="0" rtl="0">
              <a:lnSpc>
                <a:spcPct val="100000"/>
              </a:lnSpc>
              <a:spcBef>
                <a:spcPts val="500"/>
              </a:spcBef>
              <a:buNone/>
            </a:pPr>
            <a:endParaRPr sz="1200">
              <a:solidFill>
                <a:srgbClr val="315114"/>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915" name="Shape 91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160" name="Shape 16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161" name="Shape 161"/>
          <p:cNvPicPr preferRelativeResize="0"/>
          <p:nvPr/>
        </p:nvPicPr>
        <p:blipFill>
          <a:blip r:embed="rId3">
            <a:alphaModFix/>
          </a:blip>
          <a:stretch>
            <a:fillRect/>
          </a:stretch>
        </p:blipFill>
        <p:spPr>
          <a:xfrm>
            <a:off x="446600" y="1026537"/>
            <a:ext cx="3162300" cy="257175"/>
          </a:xfrm>
          <a:prstGeom prst="rect">
            <a:avLst/>
          </a:prstGeom>
          <a:noFill/>
          <a:ln>
            <a:noFill/>
          </a:ln>
        </p:spPr>
      </p:pic>
      <p:sp>
        <p:nvSpPr>
          <p:cNvPr id="162" name="Shape 162"/>
          <p:cNvSpPr txBox="1"/>
          <p:nvPr/>
        </p:nvSpPr>
        <p:spPr>
          <a:xfrm>
            <a:off x="4303975" y="815857"/>
            <a:ext cx="2944200" cy="1170599"/>
          </a:xfrm>
          <a:prstGeom prst="rect">
            <a:avLst/>
          </a:prstGeom>
          <a:noFill/>
          <a:ln>
            <a:noFill/>
          </a:ln>
        </p:spPr>
        <p:txBody>
          <a:bodyPr lIns="91425" tIns="91425" rIns="91425" bIns="91425" anchor="t" anchorCtr="0">
            <a:noAutofit/>
          </a:bodyPr>
          <a:lstStyle/>
          <a:p>
            <a:pPr lvl="0" rtl="0">
              <a:spcBef>
                <a:spcPts val="500"/>
              </a:spcBef>
              <a:buNone/>
            </a:pPr>
            <a:r>
              <a:rPr lang="en" b="1">
                <a:solidFill>
                  <a:srgbClr val="FF0000"/>
                </a:solidFill>
                <a:latin typeface="Calibri"/>
                <a:ea typeface="Calibri"/>
                <a:cs typeface="Calibri"/>
                <a:sym typeface="Calibri"/>
              </a:rPr>
              <a:t>Eu   - Effort of understanding</a:t>
            </a:r>
            <a:r>
              <a:rPr lang="en">
                <a:solidFill>
                  <a:srgbClr val="575756"/>
                </a:solidFill>
                <a:latin typeface="Calibri"/>
                <a:ea typeface="Calibri"/>
                <a:cs typeface="Calibri"/>
                <a:sym typeface="Calibri"/>
              </a:rPr>
              <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Ec   - Effort of changing</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Et    - Effort of testing</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Ed   - Effort of deploying</a:t>
            </a:r>
          </a:p>
          <a:p>
            <a:pPr lvl="0" rtl="0">
              <a:spcBef>
                <a:spcPts val="500"/>
              </a:spcBef>
              <a:buNone/>
            </a:pPr>
            <a:endParaRPr>
              <a:solidFill>
                <a:srgbClr val="575756"/>
              </a:solidFill>
              <a:latin typeface="Calibri"/>
              <a:ea typeface="Calibri"/>
              <a:cs typeface="Calibri"/>
              <a:sym typeface="Calibri"/>
            </a:endParaRPr>
          </a:p>
          <a:p>
            <a:pPr lvl="0" rtl="0">
              <a:spcBef>
                <a:spcPts val="0"/>
              </a:spcBef>
              <a:buNone/>
            </a:pPr>
            <a:endParaRPr/>
          </a:p>
          <a:p>
            <a:pPr lvl="0" rtl="0">
              <a:spcBef>
                <a:spcPts val="0"/>
              </a:spcBef>
              <a:buNone/>
            </a:pPr>
            <a:endParaRPr/>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Shape 92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dirty="0">
                <a:solidFill>
                  <a:srgbClr val="575756"/>
                </a:solidFill>
              </a:rPr>
              <a:t>  make it </a:t>
            </a:r>
            <a:r>
              <a:rPr lang="en" dirty="0">
                <a:solidFill>
                  <a:srgbClr val="CC0000"/>
                </a:solidFill>
              </a:rPr>
              <a:t>SOLID</a:t>
            </a:r>
          </a:p>
          <a:p>
            <a:pPr rtl="0">
              <a:lnSpc>
                <a:spcPct val="100000"/>
              </a:lnSpc>
              <a:spcBef>
                <a:spcPts val="500"/>
              </a:spcBef>
              <a:buNone/>
            </a:pPr>
            <a:endParaRPr dirty="0">
              <a:solidFill>
                <a:srgbClr val="FF0000"/>
              </a:solidFill>
            </a:endParaRPr>
          </a:p>
          <a:p>
            <a:pPr lvl="0" rtl="0">
              <a:lnSpc>
                <a:spcPct val="100000"/>
              </a:lnSpc>
              <a:spcBef>
                <a:spcPts val="500"/>
              </a:spcBef>
              <a:buNone/>
            </a:pPr>
            <a:r>
              <a:rPr lang="en" sz="1800" dirty="0">
                <a:solidFill>
                  <a:srgbClr val="FF0000"/>
                </a:solidFill>
              </a:rPr>
              <a:t>	</a:t>
            </a:r>
            <a:r>
              <a:rPr lang="en" sz="1800" b="1" dirty="0" smtClean="0">
                <a:solidFill>
                  <a:srgbClr val="CC0000"/>
                </a:solidFill>
              </a:rPr>
              <a:t>S</a:t>
            </a:r>
            <a:r>
              <a:rPr lang="en" sz="1800" dirty="0" smtClean="0">
                <a:solidFill>
                  <a:srgbClr val="434343"/>
                </a:solidFill>
              </a:rPr>
              <a:t>ingle </a:t>
            </a:r>
            <a:r>
              <a:rPr lang="en" sz="1800" dirty="0">
                <a:solidFill>
                  <a:srgbClr val="434343"/>
                </a:solidFill>
              </a:rPr>
              <a:t>responsibility principle</a:t>
            </a: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922" name="Shape 92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a:solidFill>
                  <a:srgbClr val="575756"/>
                </a:solidFill>
              </a:rPr>
              <a:t>  make it </a:t>
            </a:r>
            <a:r>
              <a:rPr lang="en">
                <a:solidFill>
                  <a:srgbClr val="CC0000"/>
                </a:solidFill>
              </a:rPr>
              <a:t>SOLID</a:t>
            </a:r>
          </a:p>
          <a:p>
            <a:pPr lvl="0" rtl="0">
              <a:lnSpc>
                <a:spcPct val="100000"/>
              </a:lnSpc>
              <a:spcBef>
                <a:spcPts val="500"/>
              </a:spcBef>
              <a:buNone/>
            </a:pPr>
            <a:endParaRPr>
              <a:solidFill>
                <a:srgbClr val="FF0000"/>
              </a:solidFill>
            </a:endParaRPr>
          </a:p>
          <a:p>
            <a:pPr rtl="0">
              <a:lnSpc>
                <a:spcPct val="100000"/>
              </a:lnSpc>
              <a:spcBef>
                <a:spcPts val="500"/>
              </a:spcBef>
              <a:buNone/>
            </a:pPr>
            <a:r>
              <a:rPr lang="en" sz="1800">
                <a:solidFill>
                  <a:srgbClr val="FF0000"/>
                </a:solidFill>
              </a:rPr>
              <a:t>	</a:t>
            </a:r>
            <a:r>
              <a:rPr lang="en" sz="1800" b="1">
                <a:solidFill>
                  <a:srgbClr val="CC0000"/>
                </a:solidFill>
              </a:rPr>
              <a:t>S</a:t>
            </a:r>
            <a:r>
              <a:rPr lang="en" sz="1800">
                <a:solidFill>
                  <a:srgbClr val="434343"/>
                </a:solidFill>
              </a:rPr>
              <a:t>ingle responsibility principle</a:t>
            </a:r>
          </a:p>
          <a:p>
            <a:pPr rtl="0">
              <a:lnSpc>
                <a:spcPct val="100000"/>
              </a:lnSpc>
              <a:spcBef>
                <a:spcPts val="500"/>
              </a:spcBef>
              <a:buNone/>
            </a:pPr>
            <a:r>
              <a:rPr lang="en" sz="1800">
                <a:solidFill>
                  <a:srgbClr val="434343"/>
                </a:solidFill>
              </a:rPr>
              <a:t>	</a:t>
            </a:r>
            <a:r>
              <a:rPr lang="en" sz="1800" b="1">
                <a:solidFill>
                  <a:srgbClr val="CC0000"/>
                </a:solidFill>
              </a:rPr>
              <a:t>O</a:t>
            </a:r>
            <a:r>
              <a:rPr lang="en" sz="1800">
                <a:solidFill>
                  <a:srgbClr val="434343"/>
                </a:solidFill>
              </a:rPr>
              <a:t>pen-closed principle</a:t>
            </a:r>
          </a:p>
          <a:p>
            <a:pPr lvl="0" rtl="0">
              <a:lnSpc>
                <a:spcPct val="100000"/>
              </a:lnSpc>
              <a:spcBef>
                <a:spcPts val="500"/>
              </a:spcBef>
              <a:buNone/>
            </a:pPr>
            <a:r>
              <a:rPr lang="en">
                <a:solidFill>
                  <a:srgbClr val="434343"/>
                </a:solidFill>
              </a:rPr>
              <a:t>	</a:t>
            </a:r>
          </a:p>
          <a:p>
            <a:pPr marL="0" lvl="0" indent="0" rtl="0">
              <a:lnSpc>
                <a:spcPct val="100000"/>
              </a:lnSpc>
              <a:spcBef>
                <a:spcPts val="500"/>
              </a:spcBef>
              <a:buNone/>
            </a:pPr>
            <a:endParaRPr sz="1200">
              <a:solidFill>
                <a:srgbClr val="315114"/>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929" name="Shape 92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Shape 93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dirty="0">
                <a:solidFill>
                  <a:srgbClr val="575756"/>
                </a:solidFill>
              </a:rPr>
              <a:t>  make it </a:t>
            </a:r>
            <a:r>
              <a:rPr lang="en" dirty="0">
                <a:solidFill>
                  <a:srgbClr val="CC0000"/>
                </a:solidFill>
              </a:rPr>
              <a:t>SOLID</a:t>
            </a:r>
          </a:p>
          <a:p>
            <a:pPr lvl="0" rtl="0">
              <a:lnSpc>
                <a:spcPct val="100000"/>
              </a:lnSpc>
              <a:spcBef>
                <a:spcPts val="500"/>
              </a:spcBef>
              <a:buNone/>
            </a:pPr>
            <a:endParaRPr dirty="0">
              <a:solidFill>
                <a:srgbClr val="FF0000"/>
              </a:solidFill>
            </a:endParaRPr>
          </a:p>
          <a:p>
            <a:pPr lvl="0" rtl="0">
              <a:lnSpc>
                <a:spcPct val="100000"/>
              </a:lnSpc>
              <a:spcBef>
                <a:spcPts val="500"/>
              </a:spcBef>
              <a:buNone/>
            </a:pPr>
            <a:r>
              <a:rPr lang="en" sz="1800" dirty="0">
                <a:solidFill>
                  <a:srgbClr val="FF0000"/>
                </a:solidFill>
              </a:rPr>
              <a:t>	</a:t>
            </a:r>
            <a:r>
              <a:rPr lang="en" sz="1800" b="1" dirty="0">
                <a:solidFill>
                  <a:srgbClr val="CC0000"/>
                </a:solidFill>
              </a:rPr>
              <a:t>S</a:t>
            </a:r>
            <a:r>
              <a:rPr lang="en" sz="1800" dirty="0">
                <a:solidFill>
                  <a:srgbClr val="434343"/>
                </a:solidFill>
              </a:rPr>
              <a:t>ingle responsibility principle</a:t>
            </a:r>
          </a:p>
          <a:p>
            <a:pPr rtl="0">
              <a:lnSpc>
                <a:spcPct val="100000"/>
              </a:lnSpc>
              <a:spcBef>
                <a:spcPts val="500"/>
              </a:spcBef>
              <a:buNone/>
            </a:pPr>
            <a:r>
              <a:rPr lang="en" sz="1800" dirty="0">
                <a:solidFill>
                  <a:srgbClr val="434343"/>
                </a:solidFill>
              </a:rPr>
              <a:t>	</a:t>
            </a:r>
            <a:r>
              <a:rPr lang="en" sz="1800" b="1" dirty="0">
                <a:solidFill>
                  <a:srgbClr val="CC0000"/>
                </a:solidFill>
              </a:rPr>
              <a:t>O</a:t>
            </a:r>
            <a:r>
              <a:rPr lang="en" sz="1800" dirty="0">
                <a:solidFill>
                  <a:srgbClr val="434343"/>
                </a:solidFill>
              </a:rPr>
              <a:t>pen-closed </a:t>
            </a:r>
            <a:r>
              <a:rPr lang="en" sz="1800" dirty="0" smtClean="0">
                <a:solidFill>
                  <a:srgbClr val="434343"/>
                </a:solidFill>
              </a:rPr>
              <a:t>principle</a:t>
            </a:r>
          </a:p>
          <a:p>
            <a:pPr rtl="0">
              <a:lnSpc>
                <a:spcPct val="100000"/>
              </a:lnSpc>
              <a:spcBef>
                <a:spcPts val="500"/>
              </a:spcBef>
              <a:buNone/>
            </a:pPr>
            <a:r>
              <a:rPr lang="en" sz="1800" b="1" dirty="0" smtClean="0">
                <a:solidFill>
                  <a:srgbClr val="434343"/>
                </a:solidFill>
              </a:rPr>
              <a:t>	</a:t>
            </a:r>
            <a:r>
              <a:rPr lang="en" sz="1800" b="1" dirty="0" smtClean="0">
                <a:solidFill>
                  <a:srgbClr val="CC0000"/>
                </a:solidFill>
              </a:rPr>
              <a:t>L</a:t>
            </a:r>
            <a:r>
              <a:rPr lang="en" sz="1800" dirty="0" smtClean="0">
                <a:solidFill>
                  <a:srgbClr val="434343"/>
                </a:solidFill>
              </a:rPr>
              <a:t>iskov </a:t>
            </a:r>
            <a:r>
              <a:rPr lang="en" sz="1800" dirty="0">
                <a:solidFill>
                  <a:srgbClr val="434343"/>
                </a:solidFill>
              </a:rPr>
              <a:t>substitution principle</a:t>
            </a:r>
          </a:p>
          <a:p>
            <a:pPr lvl="0" rtl="0">
              <a:lnSpc>
                <a:spcPct val="100000"/>
              </a:lnSpc>
              <a:spcBef>
                <a:spcPts val="500"/>
              </a:spcBef>
              <a:buNone/>
            </a:pPr>
            <a:r>
              <a:rPr lang="en" dirty="0">
                <a:solidFill>
                  <a:srgbClr val="434343"/>
                </a:solidFill>
              </a:rPr>
              <a:t>	</a:t>
            </a: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936" name="Shape 93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dirty="0">
                <a:solidFill>
                  <a:srgbClr val="575756"/>
                </a:solidFill>
              </a:rPr>
              <a:t>  make it </a:t>
            </a:r>
            <a:r>
              <a:rPr lang="en" dirty="0">
                <a:solidFill>
                  <a:srgbClr val="CC0000"/>
                </a:solidFill>
              </a:rPr>
              <a:t>SOLID</a:t>
            </a:r>
          </a:p>
          <a:p>
            <a:pPr lvl="0" rtl="0">
              <a:lnSpc>
                <a:spcPct val="100000"/>
              </a:lnSpc>
              <a:spcBef>
                <a:spcPts val="500"/>
              </a:spcBef>
              <a:buNone/>
            </a:pPr>
            <a:endParaRPr dirty="0">
              <a:solidFill>
                <a:srgbClr val="FF0000"/>
              </a:solidFill>
            </a:endParaRPr>
          </a:p>
          <a:p>
            <a:pPr lvl="0" rtl="0">
              <a:lnSpc>
                <a:spcPct val="100000"/>
              </a:lnSpc>
              <a:spcBef>
                <a:spcPts val="500"/>
              </a:spcBef>
              <a:buNone/>
            </a:pPr>
            <a:r>
              <a:rPr lang="en" sz="1800" dirty="0">
                <a:solidFill>
                  <a:srgbClr val="FF0000"/>
                </a:solidFill>
              </a:rPr>
              <a:t>	</a:t>
            </a:r>
            <a:r>
              <a:rPr lang="en" sz="1800" b="1" dirty="0">
                <a:solidFill>
                  <a:srgbClr val="CC0000"/>
                </a:solidFill>
              </a:rPr>
              <a:t>S</a:t>
            </a:r>
            <a:r>
              <a:rPr lang="en" sz="1800" dirty="0">
                <a:solidFill>
                  <a:srgbClr val="434343"/>
                </a:solidFill>
              </a:rPr>
              <a:t>ingle responsibility principle</a:t>
            </a:r>
          </a:p>
          <a:p>
            <a:pPr lvl="0" rtl="0">
              <a:lnSpc>
                <a:spcPct val="100000"/>
              </a:lnSpc>
              <a:spcBef>
                <a:spcPts val="500"/>
              </a:spcBef>
              <a:buNone/>
            </a:pPr>
            <a:r>
              <a:rPr lang="en" sz="1800" dirty="0">
                <a:solidFill>
                  <a:srgbClr val="434343"/>
                </a:solidFill>
              </a:rPr>
              <a:t>	</a:t>
            </a:r>
            <a:r>
              <a:rPr lang="en" sz="1800" b="1" dirty="0">
                <a:solidFill>
                  <a:srgbClr val="CC0000"/>
                </a:solidFill>
              </a:rPr>
              <a:t>O</a:t>
            </a:r>
            <a:r>
              <a:rPr lang="en" sz="1800" dirty="0">
                <a:solidFill>
                  <a:srgbClr val="434343"/>
                </a:solidFill>
              </a:rPr>
              <a:t>pen-closed </a:t>
            </a:r>
            <a:r>
              <a:rPr lang="en" sz="1800" dirty="0" smtClean="0">
                <a:solidFill>
                  <a:srgbClr val="434343"/>
                </a:solidFill>
              </a:rPr>
              <a:t>principle</a:t>
            </a:r>
          </a:p>
          <a:p>
            <a:pPr lvl="0" rtl="0">
              <a:lnSpc>
                <a:spcPct val="100000"/>
              </a:lnSpc>
              <a:spcBef>
                <a:spcPts val="500"/>
              </a:spcBef>
              <a:buNone/>
            </a:pPr>
            <a:r>
              <a:rPr lang="en" sz="1800" b="1" dirty="0" smtClean="0">
                <a:solidFill>
                  <a:srgbClr val="434343"/>
                </a:solidFill>
              </a:rPr>
              <a:t>	</a:t>
            </a:r>
            <a:r>
              <a:rPr lang="en" sz="1800" b="1" dirty="0" smtClean="0">
                <a:solidFill>
                  <a:srgbClr val="CC0000"/>
                </a:solidFill>
              </a:rPr>
              <a:t>L</a:t>
            </a:r>
            <a:r>
              <a:rPr lang="en" sz="1800" dirty="0" smtClean="0">
                <a:solidFill>
                  <a:srgbClr val="434343"/>
                </a:solidFill>
              </a:rPr>
              <a:t>iskov </a:t>
            </a:r>
            <a:r>
              <a:rPr lang="en" sz="1800" dirty="0">
                <a:solidFill>
                  <a:srgbClr val="434343"/>
                </a:solidFill>
              </a:rPr>
              <a:t>substitution principle</a:t>
            </a:r>
          </a:p>
          <a:p>
            <a:pPr lvl="0" rtl="0">
              <a:lnSpc>
                <a:spcPct val="100000"/>
              </a:lnSpc>
              <a:spcBef>
                <a:spcPts val="500"/>
              </a:spcBef>
              <a:buNone/>
            </a:pPr>
            <a:r>
              <a:rPr lang="en" dirty="0">
                <a:solidFill>
                  <a:srgbClr val="434343"/>
                </a:solidFill>
              </a:rPr>
              <a:t>	</a:t>
            </a: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943" name="Shape 94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
        <p:nvSpPr>
          <p:cNvPr id="944" name="Shape 944"/>
          <p:cNvSpPr txBox="1"/>
          <p:nvPr/>
        </p:nvSpPr>
        <p:spPr>
          <a:xfrm>
            <a:off x="4595297" y="2718926"/>
            <a:ext cx="4441199" cy="1437000"/>
          </a:xfrm>
          <a:prstGeom prst="rect">
            <a:avLst/>
          </a:prstGeom>
          <a:noFill/>
          <a:ln>
            <a:noFill/>
          </a:ln>
        </p:spPr>
        <p:txBody>
          <a:bodyPr lIns="91425" tIns="91425" rIns="91425" bIns="91425" anchor="t" anchorCtr="0">
            <a:noAutofit/>
          </a:bodyPr>
          <a:lstStyle/>
          <a:p>
            <a:pPr rtl="0">
              <a:spcBef>
                <a:spcPts val="0"/>
              </a:spcBef>
              <a:buNone/>
            </a:pPr>
            <a:r>
              <a:rPr lang="en" dirty="0">
                <a:solidFill>
                  <a:srgbClr val="434343"/>
                </a:solidFill>
              </a:rPr>
              <a:t>Type-case is a violation of this principle:</a:t>
            </a:r>
          </a:p>
          <a:p>
            <a:pPr rtl="0">
              <a:spcBef>
                <a:spcPts val="0"/>
              </a:spcBef>
              <a:buNone/>
            </a:pPr>
            <a:endParaRPr dirty="0"/>
          </a:p>
          <a:p>
            <a:pPr rtl="0">
              <a:spcBef>
                <a:spcPts val="0"/>
              </a:spcBef>
              <a:buNone/>
            </a:pPr>
            <a:r>
              <a:rPr lang="en" sz="1200" dirty="0">
                <a:solidFill>
                  <a:srgbClr val="CC0000"/>
                </a:solidFill>
                <a:latin typeface="Courier New"/>
                <a:ea typeface="Courier New"/>
                <a:cs typeface="Courier New"/>
                <a:sym typeface="Courier New"/>
              </a:rPr>
              <a:t>if (shape instanceof Shape) ...</a:t>
            </a:r>
          </a:p>
          <a:p>
            <a:pPr rtl="0">
              <a:spcBef>
                <a:spcPts val="0"/>
              </a:spcBef>
              <a:buNone/>
            </a:pPr>
            <a:r>
              <a:rPr lang="en" sz="1200" dirty="0">
                <a:solidFill>
                  <a:srgbClr val="CC0000"/>
                </a:solidFill>
                <a:latin typeface="Courier New"/>
                <a:ea typeface="Courier New"/>
                <a:cs typeface="Courier New"/>
                <a:sym typeface="Courier New"/>
              </a:rPr>
              <a:t>else if (shape instanceof Square) ...</a:t>
            </a:r>
          </a:p>
          <a:p>
            <a:pPr rtl="0">
              <a:spcBef>
                <a:spcPts val="0"/>
              </a:spcBef>
              <a:buNone/>
            </a:pPr>
            <a:r>
              <a:rPr lang="en" sz="1200" dirty="0">
                <a:solidFill>
                  <a:srgbClr val="CC0000"/>
                </a:solidFill>
                <a:latin typeface="Courier New"/>
                <a:ea typeface="Courier New"/>
                <a:cs typeface="Courier New"/>
                <a:sym typeface="Courier New"/>
              </a:rPr>
              <a:t>else if (shape instanceof Rectangle) ...</a:t>
            </a:r>
          </a:p>
          <a:p>
            <a:pPr>
              <a:spcBef>
                <a:spcPts val="0"/>
              </a:spcBef>
              <a:buNone/>
            </a:pPr>
            <a:endParaRPr dirty="0"/>
          </a:p>
        </p:txBody>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dirty="0">
                <a:solidFill>
                  <a:srgbClr val="575756"/>
                </a:solidFill>
              </a:rPr>
              <a:t>  make it </a:t>
            </a:r>
            <a:r>
              <a:rPr lang="en" dirty="0">
                <a:solidFill>
                  <a:srgbClr val="CC0000"/>
                </a:solidFill>
              </a:rPr>
              <a:t>SOLID</a:t>
            </a:r>
          </a:p>
          <a:p>
            <a:pPr lvl="0" rtl="0">
              <a:lnSpc>
                <a:spcPct val="100000"/>
              </a:lnSpc>
              <a:spcBef>
                <a:spcPts val="500"/>
              </a:spcBef>
              <a:buNone/>
            </a:pPr>
            <a:endParaRPr dirty="0">
              <a:solidFill>
                <a:srgbClr val="FF0000"/>
              </a:solidFill>
            </a:endParaRPr>
          </a:p>
          <a:p>
            <a:pPr lvl="0" rtl="0">
              <a:lnSpc>
                <a:spcPct val="100000"/>
              </a:lnSpc>
              <a:spcBef>
                <a:spcPts val="500"/>
              </a:spcBef>
              <a:buNone/>
            </a:pPr>
            <a:r>
              <a:rPr lang="en" sz="1800" dirty="0">
                <a:solidFill>
                  <a:srgbClr val="FF0000"/>
                </a:solidFill>
              </a:rPr>
              <a:t>	</a:t>
            </a:r>
            <a:r>
              <a:rPr lang="en" sz="1800" b="1" dirty="0">
                <a:solidFill>
                  <a:srgbClr val="CC0000"/>
                </a:solidFill>
              </a:rPr>
              <a:t>S</a:t>
            </a:r>
            <a:r>
              <a:rPr lang="en" sz="1800" dirty="0">
                <a:solidFill>
                  <a:srgbClr val="434343"/>
                </a:solidFill>
              </a:rPr>
              <a:t>ingle responsibility principle</a:t>
            </a:r>
          </a:p>
          <a:p>
            <a:pPr lvl="0" rtl="0">
              <a:lnSpc>
                <a:spcPct val="100000"/>
              </a:lnSpc>
              <a:spcBef>
                <a:spcPts val="500"/>
              </a:spcBef>
              <a:buNone/>
            </a:pPr>
            <a:r>
              <a:rPr lang="en" sz="1800" dirty="0">
                <a:solidFill>
                  <a:srgbClr val="434343"/>
                </a:solidFill>
              </a:rPr>
              <a:t>	</a:t>
            </a:r>
            <a:r>
              <a:rPr lang="en" sz="1800" b="1" dirty="0">
                <a:solidFill>
                  <a:srgbClr val="CC0000"/>
                </a:solidFill>
              </a:rPr>
              <a:t>O</a:t>
            </a:r>
            <a:r>
              <a:rPr lang="en" sz="1800" dirty="0">
                <a:solidFill>
                  <a:srgbClr val="434343"/>
                </a:solidFill>
              </a:rPr>
              <a:t>pen-closed </a:t>
            </a:r>
            <a:r>
              <a:rPr lang="en" sz="1800" dirty="0" smtClean="0">
                <a:solidFill>
                  <a:srgbClr val="434343"/>
                </a:solidFill>
              </a:rPr>
              <a:t>principle</a:t>
            </a:r>
          </a:p>
          <a:p>
            <a:pPr lvl="0" rtl="0">
              <a:lnSpc>
                <a:spcPct val="100000"/>
              </a:lnSpc>
              <a:spcBef>
                <a:spcPts val="500"/>
              </a:spcBef>
              <a:buNone/>
            </a:pPr>
            <a:r>
              <a:rPr lang="en" sz="1800" b="1" dirty="0" smtClean="0">
                <a:solidFill>
                  <a:srgbClr val="434343"/>
                </a:solidFill>
              </a:rPr>
              <a:t>	</a:t>
            </a:r>
            <a:r>
              <a:rPr lang="en" sz="1800" b="1" dirty="0" smtClean="0">
                <a:solidFill>
                  <a:srgbClr val="CC0000"/>
                </a:solidFill>
              </a:rPr>
              <a:t>L</a:t>
            </a:r>
            <a:r>
              <a:rPr lang="en" sz="1800" dirty="0" smtClean="0">
                <a:solidFill>
                  <a:srgbClr val="434343"/>
                </a:solidFill>
              </a:rPr>
              <a:t>iskov </a:t>
            </a:r>
            <a:r>
              <a:rPr lang="en" sz="1800" dirty="0">
                <a:solidFill>
                  <a:srgbClr val="434343"/>
                </a:solidFill>
              </a:rPr>
              <a:t>substitution </a:t>
            </a:r>
            <a:r>
              <a:rPr lang="en" sz="1800" dirty="0" smtClean="0">
                <a:solidFill>
                  <a:srgbClr val="434343"/>
                </a:solidFill>
              </a:rPr>
              <a:t>principle</a:t>
            </a:r>
          </a:p>
          <a:p>
            <a:pPr lvl="0" rtl="0">
              <a:lnSpc>
                <a:spcPct val="100000"/>
              </a:lnSpc>
              <a:spcBef>
                <a:spcPts val="500"/>
              </a:spcBef>
              <a:buNone/>
            </a:pPr>
            <a:r>
              <a:rPr lang="en" sz="1800" b="1" dirty="0" smtClean="0">
                <a:solidFill>
                  <a:srgbClr val="434343"/>
                </a:solidFill>
              </a:rPr>
              <a:t>	</a:t>
            </a:r>
            <a:r>
              <a:rPr lang="en" sz="1800" b="1" dirty="0" smtClean="0">
                <a:solidFill>
                  <a:srgbClr val="CC0000"/>
                </a:solidFill>
              </a:rPr>
              <a:t>I</a:t>
            </a:r>
            <a:r>
              <a:rPr lang="en" sz="1800" dirty="0" smtClean="0">
                <a:solidFill>
                  <a:srgbClr val="434343"/>
                </a:solidFill>
              </a:rPr>
              <a:t>nterface </a:t>
            </a:r>
            <a:r>
              <a:rPr lang="en" sz="1800" dirty="0">
                <a:solidFill>
                  <a:srgbClr val="434343"/>
                </a:solidFill>
              </a:rPr>
              <a:t>segregation principle</a:t>
            </a:r>
          </a:p>
          <a:p>
            <a:pPr lvl="0" rtl="0">
              <a:lnSpc>
                <a:spcPct val="100000"/>
              </a:lnSpc>
              <a:spcBef>
                <a:spcPts val="500"/>
              </a:spcBef>
              <a:buNone/>
            </a:pPr>
            <a:r>
              <a:rPr lang="en" dirty="0">
                <a:solidFill>
                  <a:srgbClr val="434343"/>
                </a:solidFill>
              </a:rPr>
              <a:t>	</a:t>
            </a: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951" name="Shape 95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dirty="0">
                <a:solidFill>
                  <a:srgbClr val="575756"/>
                </a:solidFill>
              </a:rPr>
              <a:t>  make it </a:t>
            </a:r>
            <a:r>
              <a:rPr lang="en" dirty="0">
                <a:solidFill>
                  <a:srgbClr val="CC0000"/>
                </a:solidFill>
              </a:rPr>
              <a:t>SOLID</a:t>
            </a:r>
          </a:p>
          <a:p>
            <a:pPr lvl="0" rtl="0">
              <a:lnSpc>
                <a:spcPct val="100000"/>
              </a:lnSpc>
              <a:spcBef>
                <a:spcPts val="500"/>
              </a:spcBef>
              <a:buNone/>
            </a:pPr>
            <a:endParaRPr dirty="0">
              <a:solidFill>
                <a:srgbClr val="FF0000"/>
              </a:solidFill>
            </a:endParaRPr>
          </a:p>
          <a:p>
            <a:pPr lvl="0" rtl="0">
              <a:lnSpc>
                <a:spcPct val="100000"/>
              </a:lnSpc>
              <a:spcBef>
                <a:spcPts val="500"/>
              </a:spcBef>
              <a:buNone/>
            </a:pPr>
            <a:r>
              <a:rPr lang="en" sz="1800" dirty="0">
                <a:solidFill>
                  <a:srgbClr val="FF0000"/>
                </a:solidFill>
              </a:rPr>
              <a:t>	</a:t>
            </a:r>
            <a:r>
              <a:rPr lang="en" sz="1800" b="1" dirty="0">
                <a:solidFill>
                  <a:srgbClr val="CC0000"/>
                </a:solidFill>
              </a:rPr>
              <a:t>S</a:t>
            </a:r>
            <a:r>
              <a:rPr lang="en" sz="1800" dirty="0">
                <a:solidFill>
                  <a:srgbClr val="434343"/>
                </a:solidFill>
              </a:rPr>
              <a:t>ingle responsibility principle</a:t>
            </a:r>
          </a:p>
          <a:p>
            <a:pPr lvl="0" rtl="0">
              <a:lnSpc>
                <a:spcPct val="100000"/>
              </a:lnSpc>
              <a:spcBef>
                <a:spcPts val="500"/>
              </a:spcBef>
              <a:buNone/>
            </a:pPr>
            <a:r>
              <a:rPr lang="en" sz="1800" dirty="0">
                <a:solidFill>
                  <a:srgbClr val="434343"/>
                </a:solidFill>
              </a:rPr>
              <a:t>	</a:t>
            </a:r>
            <a:r>
              <a:rPr lang="en" sz="1800" b="1" dirty="0">
                <a:solidFill>
                  <a:srgbClr val="CC0000"/>
                </a:solidFill>
              </a:rPr>
              <a:t>O</a:t>
            </a:r>
            <a:r>
              <a:rPr lang="en" sz="1800" dirty="0">
                <a:solidFill>
                  <a:srgbClr val="434343"/>
                </a:solidFill>
              </a:rPr>
              <a:t>pen-closed </a:t>
            </a:r>
            <a:r>
              <a:rPr lang="en" sz="1800" dirty="0" smtClean="0">
                <a:solidFill>
                  <a:srgbClr val="434343"/>
                </a:solidFill>
              </a:rPr>
              <a:t>principle</a:t>
            </a:r>
          </a:p>
          <a:p>
            <a:pPr lvl="0" rtl="0">
              <a:lnSpc>
                <a:spcPct val="100000"/>
              </a:lnSpc>
              <a:spcBef>
                <a:spcPts val="500"/>
              </a:spcBef>
              <a:buNone/>
            </a:pPr>
            <a:r>
              <a:rPr lang="en" sz="1800" b="1" dirty="0" smtClean="0">
                <a:solidFill>
                  <a:srgbClr val="434343"/>
                </a:solidFill>
              </a:rPr>
              <a:t>	</a:t>
            </a:r>
            <a:r>
              <a:rPr lang="en" sz="1800" b="1" dirty="0" smtClean="0">
                <a:solidFill>
                  <a:srgbClr val="CC0000"/>
                </a:solidFill>
              </a:rPr>
              <a:t>L</a:t>
            </a:r>
            <a:r>
              <a:rPr lang="en" sz="1800" dirty="0" smtClean="0">
                <a:solidFill>
                  <a:srgbClr val="434343"/>
                </a:solidFill>
              </a:rPr>
              <a:t>iskov </a:t>
            </a:r>
            <a:r>
              <a:rPr lang="en" sz="1800" dirty="0">
                <a:solidFill>
                  <a:srgbClr val="434343"/>
                </a:solidFill>
              </a:rPr>
              <a:t>substitution </a:t>
            </a:r>
            <a:r>
              <a:rPr lang="en" sz="1800" dirty="0" smtClean="0">
                <a:solidFill>
                  <a:srgbClr val="434343"/>
                </a:solidFill>
              </a:rPr>
              <a:t>principle</a:t>
            </a:r>
          </a:p>
          <a:p>
            <a:pPr lvl="0" rtl="0">
              <a:lnSpc>
                <a:spcPct val="100000"/>
              </a:lnSpc>
              <a:spcBef>
                <a:spcPts val="500"/>
              </a:spcBef>
              <a:buNone/>
            </a:pPr>
            <a:r>
              <a:rPr lang="en" sz="1800" b="1" dirty="0" smtClean="0">
                <a:solidFill>
                  <a:srgbClr val="434343"/>
                </a:solidFill>
              </a:rPr>
              <a:t>	</a:t>
            </a:r>
            <a:r>
              <a:rPr lang="en" sz="1800" b="1" dirty="0" smtClean="0">
                <a:solidFill>
                  <a:srgbClr val="CC0000"/>
                </a:solidFill>
              </a:rPr>
              <a:t>I</a:t>
            </a:r>
            <a:r>
              <a:rPr lang="en" sz="1800" dirty="0" smtClean="0">
                <a:solidFill>
                  <a:srgbClr val="434343"/>
                </a:solidFill>
              </a:rPr>
              <a:t>nterface </a:t>
            </a:r>
            <a:r>
              <a:rPr lang="en" sz="1800" dirty="0">
                <a:solidFill>
                  <a:srgbClr val="434343"/>
                </a:solidFill>
              </a:rPr>
              <a:t>segregation </a:t>
            </a:r>
            <a:r>
              <a:rPr lang="en" sz="1800" dirty="0" smtClean="0">
                <a:solidFill>
                  <a:srgbClr val="434343"/>
                </a:solidFill>
              </a:rPr>
              <a:t>principle</a:t>
            </a:r>
          </a:p>
          <a:p>
            <a:pPr lvl="0" rtl="0">
              <a:lnSpc>
                <a:spcPct val="100000"/>
              </a:lnSpc>
              <a:spcBef>
                <a:spcPts val="500"/>
              </a:spcBef>
              <a:buNone/>
            </a:pPr>
            <a:r>
              <a:rPr lang="en" sz="1800" b="1" dirty="0" smtClean="0">
                <a:solidFill>
                  <a:srgbClr val="434343"/>
                </a:solidFill>
              </a:rPr>
              <a:t>	</a:t>
            </a:r>
            <a:r>
              <a:rPr lang="en" sz="1800" b="1" dirty="0" smtClean="0">
                <a:solidFill>
                  <a:srgbClr val="CC0000"/>
                </a:solidFill>
              </a:rPr>
              <a:t>D</a:t>
            </a:r>
            <a:r>
              <a:rPr lang="en" sz="1800" dirty="0" smtClean="0">
                <a:solidFill>
                  <a:srgbClr val="434343"/>
                </a:solidFill>
              </a:rPr>
              <a:t>ependency </a:t>
            </a:r>
            <a:r>
              <a:rPr lang="en" sz="1800" dirty="0">
                <a:solidFill>
                  <a:srgbClr val="434343"/>
                </a:solidFill>
              </a:rPr>
              <a:t>inversion principle</a:t>
            </a:r>
          </a:p>
          <a:p>
            <a:pPr lvl="0" rtl="0">
              <a:lnSpc>
                <a:spcPct val="100000"/>
              </a:lnSpc>
              <a:spcBef>
                <a:spcPts val="500"/>
              </a:spcBef>
              <a:buNone/>
            </a:pPr>
            <a:r>
              <a:rPr lang="en" dirty="0">
                <a:solidFill>
                  <a:srgbClr val="434343"/>
                </a:solidFill>
              </a:rPr>
              <a:t>	</a:t>
            </a: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958" name="Shape 95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a:solidFill>
                  <a:srgbClr val="575756"/>
                </a:solidFill>
              </a:rPr>
              <a:t>  make it </a:t>
            </a:r>
            <a:r>
              <a:rPr lang="en">
                <a:solidFill>
                  <a:srgbClr val="CC0000"/>
                </a:solidFill>
              </a:rPr>
              <a:t>SOLID</a:t>
            </a:r>
          </a:p>
          <a:p>
            <a:pPr lvl="0" indent="0" rtl="0">
              <a:lnSpc>
                <a:spcPct val="100000"/>
              </a:lnSpc>
              <a:spcBef>
                <a:spcPts val="500"/>
              </a:spcBef>
              <a:buClr>
                <a:srgbClr val="60912B"/>
              </a:buClr>
              <a:buSzPct val="100000"/>
              <a:buFont typeface="Noto Sans Symbols"/>
              <a:buChar char="▪"/>
            </a:pPr>
            <a:r>
              <a:rPr lang="en">
                <a:solidFill>
                  <a:srgbClr val="434343"/>
                </a:solidFill>
              </a:rPr>
              <a:t>  </a:t>
            </a:r>
            <a:r>
              <a:rPr lang="en">
                <a:solidFill>
                  <a:srgbClr val="666666"/>
                </a:solidFill>
              </a:rPr>
              <a:t>favor composition over inheritance</a:t>
            </a:r>
          </a:p>
          <a:p>
            <a:pPr lvl="0" rtl="0">
              <a:lnSpc>
                <a:spcPct val="100000"/>
              </a:lnSpc>
              <a:spcBef>
                <a:spcPts val="500"/>
              </a:spcBef>
              <a:buNone/>
            </a:pPr>
            <a:endParaRPr>
              <a:solidFill>
                <a:srgbClr val="575756"/>
              </a:solidFill>
            </a:endParaRPr>
          </a:p>
        </p:txBody>
      </p:sp>
      <p:sp>
        <p:nvSpPr>
          <p:cNvPr id="965" name="Shape 96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dirty="0">
                <a:solidFill>
                  <a:srgbClr val="575756"/>
                </a:solidFill>
              </a:rPr>
              <a:t>  make it </a:t>
            </a:r>
            <a:r>
              <a:rPr lang="en" dirty="0">
                <a:solidFill>
                  <a:srgbClr val="CC0000"/>
                </a:solidFill>
              </a:rPr>
              <a:t>SOLID</a:t>
            </a:r>
          </a:p>
          <a:p>
            <a:pPr lvl="0" indent="0" rtl="0">
              <a:lnSpc>
                <a:spcPct val="100000"/>
              </a:lnSpc>
              <a:spcBef>
                <a:spcPts val="500"/>
              </a:spcBef>
              <a:buClr>
                <a:srgbClr val="60912B"/>
              </a:buClr>
              <a:buSzPct val="100000"/>
              <a:buFont typeface="Noto Sans Symbols"/>
              <a:buChar char="▪"/>
            </a:pPr>
            <a:r>
              <a:rPr lang="en" dirty="0">
                <a:solidFill>
                  <a:srgbClr val="434343"/>
                </a:solidFill>
              </a:rPr>
              <a:t>  </a:t>
            </a:r>
            <a:r>
              <a:rPr lang="en" dirty="0">
                <a:solidFill>
                  <a:srgbClr val="666666"/>
                </a:solidFill>
              </a:rPr>
              <a:t>favor composition over inheritance</a:t>
            </a:r>
            <a:endParaRPr lang="en" dirty="0">
              <a:solidFill>
                <a:schemeClr val="bg2"/>
              </a:solidFill>
            </a:endParaRPr>
          </a:p>
          <a:p>
            <a:pPr lvl="0" indent="0" rtl="0">
              <a:lnSpc>
                <a:spcPct val="100000"/>
              </a:lnSpc>
              <a:spcBef>
                <a:spcPts val="500"/>
              </a:spcBef>
              <a:buClr>
                <a:schemeClr val="bg2"/>
              </a:buClr>
              <a:buSzPct val="100000"/>
              <a:buFont typeface="Noto Sans Symbols"/>
              <a:buChar char="▪"/>
            </a:pPr>
            <a:r>
              <a:rPr lang="en" dirty="0">
                <a:solidFill>
                  <a:schemeClr val="bg2"/>
                </a:solidFill>
              </a:rPr>
              <a:t> </a:t>
            </a:r>
            <a:r>
              <a:rPr lang="en" dirty="0">
                <a:solidFill>
                  <a:srgbClr val="666666"/>
                </a:solidFill>
              </a:rPr>
              <a:t> YAGNI (You Ain’t Gonna Need It)</a:t>
            </a:r>
          </a:p>
          <a:p>
            <a:pPr lvl="0" rtl="0">
              <a:lnSpc>
                <a:spcPct val="100000"/>
              </a:lnSpc>
              <a:spcBef>
                <a:spcPts val="500"/>
              </a:spcBef>
              <a:buNone/>
            </a:pPr>
            <a:endParaRPr dirty="0">
              <a:solidFill>
                <a:srgbClr val="575756"/>
              </a:solidFill>
            </a:endParaRPr>
          </a:p>
        </p:txBody>
      </p:sp>
      <p:sp>
        <p:nvSpPr>
          <p:cNvPr id="972" name="Shape 97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Shape 97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Small! 1 responsability</a:t>
            </a:r>
          </a:p>
          <a:p>
            <a:pPr lvl="0" indent="0" rtl="0">
              <a:lnSpc>
                <a:spcPct val="100000"/>
              </a:lnSpc>
              <a:spcBef>
                <a:spcPts val="500"/>
              </a:spcBef>
              <a:buClr>
                <a:srgbClr val="60912B"/>
              </a:buClr>
              <a:buSzPct val="100000"/>
              <a:buFont typeface="Noto Sans Symbols"/>
              <a:buChar char="▪"/>
            </a:pPr>
            <a:r>
              <a:rPr lang="en" dirty="0">
                <a:solidFill>
                  <a:srgbClr val="575756"/>
                </a:solidFill>
              </a:rPr>
              <a:t>  high cohesion, low coupling</a:t>
            </a:r>
          </a:p>
          <a:p>
            <a:pPr lvl="0" indent="0" rtl="0">
              <a:lnSpc>
                <a:spcPct val="100000"/>
              </a:lnSpc>
              <a:spcBef>
                <a:spcPts val="500"/>
              </a:spcBef>
              <a:buClr>
                <a:srgbClr val="60912B"/>
              </a:buClr>
              <a:buSzPct val="100000"/>
              <a:buFont typeface="Noto Sans Symbols"/>
              <a:buChar char="▪"/>
            </a:pPr>
            <a:r>
              <a:rPr lang="en" dirty="0">
                <a:solidFill>
                  <a:srgbClr val="575756"/>
                </a:solidFill>
              </a:rPr>
              <a:t>  don’t talk to strangers - Law of Demeter</a:t>
            </a:r>
          </a:p>
          <a:p>
            <a:pPr lvl="0" indent="0" rtl="0">
              <a:lnSpc>
                <a:spcPct val="100000"/>
              </a:lnSpc>
              <a:spcBef>
                <a:spcPts val="500"/>
              </a:spcBef>
              <a:buClr>
                <a:srgbClr val="60912B"/>
              </a:buClr>
              <a:buSzPct val="100000"/>
              <a:buFont typeface="Noto Sans Symbols"/>
              <a:buChar char="▪"/>
            </a:pPr>
            <a:r>
              <a:rPr lang="en" dirty="0">
                <a:solidFill>
                  <a:srgbClr val="575756"/>
                </a:solidFill>
              </a:rPr>
              <a:t>  make it </a:t>
            </a:r>
            <a:r>
              <a:rPr lang="en" dirty="0">
                <a:solidFill>
                  <a:srgbClr val="CC0000"/>
                </a:solidFill>
              </a:rPr>
              <a:t>SOLID</a:t>
            </a:r>
          </a:p>
          <a:p>
            <a:pPr lvl="0" indent="0" rtl="0">
              <a:lnSpc>
                <a:spcPct val="100000"/>
              </a:lnSpc>
              <a:spcBef>
                <a:spcPts val="500"/>
              </a:spcBef>
              <a:buClr>
                <a:srgbClr val="60912B"/>
              </a:buClr>
              <a:buSzPct val="100000"/>
              <a:buFont typeface="Noto Sans Symbols"/>
              <a:buChar char="▪"/>
            </a:pPr>
            <a:r>
              <a:rPr lang="en" dirty="0">
                <a:solidFill>
                  <a:srgbClr val="434343"/>
                </a:solidFill>
              </a:rPr>
              <a:t>  </a:t>
            </a:r>
            <a:r>
              <a:rPr lang="en" dirty="0">
                <a:solidFill>
                  <a:srgbClr val="666666"/>
                </a:solidFill>
              </a:rPr>
              <a:t>favor composition over inheritance</a:t>
            </a:r>
          </a:p>
          <a:p>
            <a:pPr lvl="0" indent="0" rtl="0">
              <a:lnSpc>
                <a:spcPct val="100000"/>
              </a:lnSpc>
              <a:spcBef>
                <a:spcPts val="500"/>
              </a:spcBef>
              <a:buClr>
                <a:schemeClr val="bg2"/>
              </a:buClr>
              <a:buSzPct val="100000"/>
              <a:buFont typeface="Noto Sans Symbols"/>
              <a:buChar char="▪"/>
            </a:pPr>
            <a:r>
              <a:rPr lang="en" dirty="0">
                <a:solidFill>
                  <a:srgbClr val="666666"/>
                </a:solidFill>
              </a:rPr>
              <a:t>  YAGNI (You Ain’t Gonna Need It)</a:t>
            </a:r>
          </a:p>
          <a:p>
            <a:pPr lvl="0" indent="0" rtl="0">
              <a:lnSpc>
                <a:spcPct val="100000"/>
              </a:lnSpc>
              <a:spcBef>
                <a:spcPts val="500"/>
              </a:spcBef>
              <a:buClr>
                <a:schemeClr val="bg2"/>
              </a:buClr>
              <a:buSzPct val="100000"/>
              <a:buFont typeface="Noto Sans Symbols"/>
              <a:buChar char="▪"/>
            </a:pPr>
            <a:r>
              <a:rPr lang="en" dirty="0">
                <a:solidFill>
                  <a:srgbClr val="666666"/>
                </a:solidFill>
              </a:rPr>
              <a:t>  beware of optimizations</a:t>
            </a:r>
          </a:p>
          <a:p>
            <a:pPr lvl="0" rtl="0">
              <a:lnSpc>
                <a:spcPct val="100000"/>
              </a:lnSpc>
              <a:spcBef>
                <a:spcPts val="500"/>
              </a:spcBef>
              <a:buNone/>
            </a:pPr>
            <a:endParaRPr dirty="0">
              <a:solidFill>
                <a:srgbClr val="575756"/>
              </a:solidFill>
            </a:endParaRPr>
          </a:p>
        </p:txBody>
      </p:sp>
      <p:sp>
        <p:nvSpPr>
          <p:cNvPr id="979" name="Shape 97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Classes</a:t>
            </a:r>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Shape 98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as important as production code (documentation)</a:t>
            </a:r>
          </a:p>
          <a:p>
            <a:pPr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986" name="Shape 98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pic>
        <p:nvPicPr>
          <p:cNvPr id="987" name="Shape 987"/>
          <p:cNvPicPr preferRelativeResize="0"/>
          <p:nvPr/>
        </p:nvPicPr>
        <p:blipFill>
          <a:blip r:embed="rId3">
            <a:alphaModFix/>
          </a:blip>
          <a:stretch>
            <a:fillRect/>
          </a:stretch>
        </p:blipFill>
        <p:spPr>
          <a:xfrm>
            <a:off x="5334000" y="2286000"/>
            <a:ext cx="3810000" cy="285750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169" name="Shape 16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170" name="Shape 170"/>
          <p:cNvPicPr preferRelativeResize="0"/>
          <p:nvPr/>
        </p:nvPicPr>
        <p:blipFill>
          <a:blip r:embed="rId3">
            <a:alphaModFix/>
          </a:blip>
          <a:stretch>
            <a:fillRect/>
          </a:stretch>
        </p:blipFill>
        <p:spPr>
          <a:xfrm>
            <a:off x="1385893" y="785087"/>
            <a:ext cx="6372225" cy="3990975"/>
          </a:xfrm>
          <a:prstGeom prst="rect">
            <a:avLst/>
          </a:prstGeom>
          <a:noFill/>
          <a:ln>
            <a:noFill/>
          </a:ln>
        </p:spPr>
      </p:pic>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dirty="0">
                <a:solidFill>
                  <a:srgbClr val="575756"/>
                </a:solidFill>
              </a:rPr>
              <a:t>  use domain-specific testing language</a:t>
            </a:r>
          </a:p>
          <a:p>
            <a:pPr lvl="0" rtl="0">
              <a:lnSpc>
                <a:spcPct val="100000"/>
              </a:lnSpc>
              <a:spcBef>
                <a:spcPts val="500"/>
              </a:spcBef>
              <a:buNone/>
            </a:pPr>
            <a:endParaRPr dirty="0">
              <a:solidFill>
                <a:srgbClr val="575756"/>
              </a:solidFill>
            </a:endParaRPr>
          </a:p>
          <a:p>
            <a:pPr marL="4572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public void testGetDataAsXml() throws Exception {</a:t>
            </a:r>
          </a:p>
          <a:p>
            <a:pPr marL="9144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makePageWithContent("TestPageOne", "test page");</a:t>
            </a:r>
          </a:p>
          <a:p>
            <a:pPr marL="914400" indent="0" rtl="0">
              <a:lnSpc>
                <a:spcPct val="100000"/>
              </a:lnSpc>
              <a:spcBef>
                <a:spcPts val="500"/>
              </a:spcBef>
              <a:spcAft>
                <a:spcPts val="0"/>
              </a:spcAft>
              <a:buNone/>
            </a:pPr>
            <a:endParaRPr sz="1200" dirty="0">
              <a:solidFill>
                <a:srgbClr val="575756"/>
              </a:solidFill>
              <a:latin typeface="Courier New"/>
              <a:ea typeface="Courier New"/>
              <a:cs typeface="Courier New"/>
              <a:sym typeface="Courier New"/>
            </a:endParaRPr>
          </a:p>
          <a:p>
            <a:pPr marL="9144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submitRequest("TestPageOne", "type:data");</a:t>
            </a:r>
          </a:p>
          <a:p>
            <a:pPr marL="914400" indent="0" rtl="0">
              <a:lnSpc>
                <a:spcPct val="100000"/>
              </a:lnSpc>
              <a:spcBef>
                <a:spcPts val="500"/>
              </a:spcBef>
              <a:spcAft>
                <a:spcPts val="0"/>
              </a:spcAft>
              <a:buNone/>
            </a:pPr>
            <a:endParaRPr sz="1200" dirty="0">
              <a:solidFill>
                <a:srgbClr val="575756"/>
              </a:solidFill>
              <a:latin typeface="Courier New"/>
              <a:ea typeface="Courier New"/>
              <a:cs typeface="Courier New"/>
              <a:sym typeface="Courier New"/>
            </a:endParaRPr>
          </a:p>
          <a:p>
            <a:pPr marL="9144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assertResponseIsXML();</a:t>
            </a:r>
          </a:p>
          <a:p>
            <a:pPr marL="9144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assertResponseContains("test page", "&lt;Test");</a:t>
            </a:r>
          </a:p>
          <a:p>
            <a:pPr marL="4572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994" name="Shape 99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a:solidFill>
                  <a:srgbClr val="575756"/>
                </a:solidFill>
              </a:rPr>
              <a:t>  single concept per test</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001" name="Shape 100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a:solidFill>
                  <a:srgbClr val="575756"/>
                </a:solidFill>
              </a:rPr>
              <a:t>  TDD leads to better design</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008" name="Shape 100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pic>
        <p:nvPicPr>
          <p:cNvPr id="1009" name="Shape 1009"/>
          <p:cNvPicPr preferRelativeResize="0"/>
          <p:nvPr/>
        </p:nvPicPr>
        <p:blipFill>
          <a:blip r:embed="rId3">
            <a:alphaModFix/>
          </a:blip>
          <a:stretch>
            <a:fillRect/>
          </a:stretch>
        </p:blipFill>
        <p:spPr>
          <a:xfrm>
            <a:off x="3035275" y="1761023"/>
            <a:ext cx="5956324" cy="3306274"/>
          </a:xfrm>
          <a:prstGeom prst="rect">
            <a:avLst/>
          </a:prstGeom>
          <a:noFill/>
          <a:ln>
            <a:noFill/>
          </a:ln>
        </p:spPr>
      </p:pic>
    </p:spTree>
  </p:cSld>
  <p:clrMapOvr>
    <a:masterClrMapping/>
  </p:clrMapOvr>
  <p:transition spd="slow">
    <p:cut/>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Shape 101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dirty="0">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dirty="0">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dirty="0">
                <a:solidFill>
                  <a:srgbClr val="575756"/>
                </a:solidFill>
              </a:rPr>
              <a:t>  TDD leads to better design</a:t>
            </a:r>
          </a:p>
          <a:p>
            <a:pPr rtl="0">
              <a:lnSpc>
                <a:spcPct val="100000"/>
              </a:lnSpc>
              <a:spcBef>
                <a:spcPts val="500"/>
              </a:spcBef>
              <a:buNone/>
            </a:pPr>
            <a:endParaRPr dirty="0">
              <a:solidFill>
                <a:srgbClr val="575756"/>
              </a:solidFill>
            </a:endParaRPr>
          </a:p>
          <a:p>
            <a:pPr lvl="0" rtl="0">
              <a:lnSpc>
                <a:spcPct val="100000"/>
              </a:lnSpc>
              <a:spcBef>
                <a:spcPts val="500"/>
              </a:spcBef>
              <a:buNone/>
            </a:pPr>
            <a:r>
              <a:rPr lang="en" dirty="0">
                <a:solidFill>
                  <a:srgbClr val="575756"/>
                </a:solidFill>
              </a:rPr>
              <a:t>	The </a:t>
            </a:r>
            <a:r>
              <a:rPr lang="en" b="1" dirty="0">
                <a:solidFill>
                  <a:srgbClr val="CC0000"/>
                </a:solidFill>
              </a:rPr>
              <a:t>3</a:t>
            </a:r>
            <a:r>
              <a:rPr lang="en" dirty="0">
                <a:solidFill>
                  <a:srgbClr val="575756"/>
                </a:solidFill>
              </a:rPr>
              <a:t> laws of TDD:</a:t>
            </a:r>
          </a:p>
          <a:p>
            <a:pPr lvl="0" rtl="0">
              <a:lnSpc>
                <a:spcPct val="100000"/>
              </a:lnSpc>
              <a:spcBef>
                <a:spcPts val="500"/>
              </a:spcBef>
              <a:buNone/>
            </a:pPr>
            <a:r>
              <a:rPr lang="en" dirty="0">
                <a:solidFill>
                  <a:srgbClr val="575756"/>
                </a:solidFill>
              </a:rPr>
              <a:t>	</a:t>
            </a:r>
            <a:r>
              <a:rPr lang="en" dirty="0" smtClean="0">
                <a:solidFill>
                  <a:srgbClr val="575756"/>
                </a:solidFill>
              </a:rPr>
              <a:t>    You </a:t>
            </a:r>
            <a:r>
              <a:rPr lang="en" dirty="0">
                <a:solidFill>
                  <a:srgbClr val="575756"/>
                </a:solidFill>
              </a:rPr>
              <a:t>may not write production code until you have written a failing unit test.</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1016" name="Shape 101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dirty="0">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dirty="0">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dirty="0">
                <a:solidFill>
                  <a:srgbClr val="575756"/>
                </a:solidFill>
              </a:rPr>
              <a:t>  TDD leads to better design</a:t>
            </a:r>
          </a:p>
          <a:p>
            <a:pPr lvl="0" rtl="0">
              <a:lnSpc>
                <a:spcPct val="100000"/>
              </a:lnSpc>
              <a:spcBef>
                <a:spcPts val="500"/>
              </a:spcBef>
              <a:buNone/>
            </a:pPr>
            <a:endParaRPr dirty="0">
              <a:solidFill>
                <a:srgbClr val="575756"/>
              </a:solidFill>
            </a:endParaRPr>
          </a:p>
          <a:p>
            <a:pPr lvl="0" rtl="0">
              <a:lnSpc>
                <a:spcPct val="100000"/>
              </a:lnSpc>
              <a:spcBef>
                <a:spcPts val="500"/>
              </a:spcBef>
              <a:buNone/>
            </a:pPr>
            <a:r>
              <a:rPr lang="en" dirty="0">
                <a:solidFill>
                  <a:srgbClr val="575756"/>
                </a:solidFill>
              </a:rPr>
              <a:t>	The </a:t>
            </a:r>
            <a:r>
              <a:rPr lang="en" b="1" dirty="0">
                <a:solidFill>
                  <a:srgbClr val="CC0000"/>
                </a:solidFill>
              </a:rPr>
              <a:t>3</a:t>
            </a:r>
            <a:r>
              <a:rPr lang="en" dirty="0">
                <a:solidFill>
                  <a:srgbClr val="575756"/>
                </a:solidFill>
              </a:rPr>
              <a:t> laws of TDD:</a:t>
            </a:r>
          </a:p>
          <a:p>
            <a:pPr rtl="0">
              <a:lnSpc>
                <a:spcPct val="100000"/>
              </a:lnSpc>
              <a:spcBef>
                <a:spcPts val="500"/>
              </a:spcBef>
              <a:buNone/>
            </a:pPr>
            <a:r>
              <a:rPr lang="en" dirty="0">
                <a:solidFill>
                  <a:srgbClr val="575756"/>
                </a:solidFill>
              </a:rPr>
              <a:t>	</a:t>
            </a:r>
            <a:r>
              <a:rPr lang="en" dirty="0" smtClean="0">
                <a:solidFill>
                  <a:srgbClr val="575756"/>
                </a:solidFill>
              </a:rPr>
              <a:t>    You </a:t>
            </a:r>
            <a:r>
              <a:rPr lang="en" dirty="0">
                <a:solidFill>
                  <a:srgbClr val="575756"/>
                </a:solidFill>
              </a:rPr>
              <a:t>may not write production code until you have written a failing unit test.</a:t>
            </a:r>
          </a:p>
          <a:p>
            <a:pPr marL="457200" lvl="0" indent="457200" rtl="0">
              <a:lnSpc>
                <a:spcPct val="100000"/>
              </a:lnSpc>
              <a:spcBef>
                <a:spcPts val="500"/>
              </a:spcBef>
              <a:buNone/>
            </a:pPr>
            <a:r>
              <a:rPr lang="en" dirty="0" smtClean="0">
                <a:solidFill>
                  <a:srgbClr val="575756"/>
                </a:solidFill>
              </a:rPr>
              <a:t>    You </a:t>
            </a:r>
            <a:r>
              <a:rPr lang="en" dirty="0">
                <a:solidFill>
                  <a:srgbClr val="575756"/>
                </a:solidFill>
              </a:rPr>
              <a:t>may not write more of a unit test than is sufficient to fail, and not compiling is failing. </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1023" name="Shape 102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Shape 102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dirty="0">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dirty="0">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dirty="0">
                <a:solidFill>
                  <a:srgbClr val="575756"/>
                </a:solidFill>
              </a:rPr>
              <a:t>  TDD leads to better design</a:t>
            </a:r>
          </a:p>
          <a:p>
            <a:pPr lvl="0" rtl="0">
              <a:lnSpc>
                <a:spcPct val="100000"/>
              </a:lnSpc>
              <a:spcBef>
                <a:spcPts val="500"/>
              </a:spcBef>
              <a:buNone/>
            </a:pPr>
            <a:endParaRPr dirty="0">
              <a:solidFill>
                <a:srgbClr val="575756"/>
              </a:solidFill>
            </a:endParaRPr>
          </a:p>
          <a:p>
            <a:pPr lvl="0" rtl="0">
              <a:lnSpc>
                <a:spcPct val="100000"/>
              </a:lnSpc>
              <a:spcBef>
                <a:spcPts val="500"/>
              </a:spcBef>
              <a:buNone/>
            </a:pPr>
            <a:r>
              <a:rPr lang="en" dirty="0">
                <a:solidFill>
                  <a:srgbClr val="575756"/>
                </a:solidFill>
              </a:rPr>
              <a:t>	The </a:t>
            </a:r>
            <a:r>
              <a:rPr lang="en" b="1" dirty="0">
                <a:solidFill>
                  <a:srgbClr val="CC0000"/>
                </a:solidFill>
              </a:rPr>
              <a:t>3</a:t>
            </a:r>
            <a:r>
              <a:rPr lang="en" dirty="0">
                <a:solidFill>
                  <a:srgbClr val="575756"/>
                </a:solidFill>
              </a:rPr>
              <a:t> laws of </a:t>
            </a:r>
            <a:r>
              <a:rPr lang="en" dirty="0" smtClean="0">
                <a:solidFill>
                  <a:srgbClr val="575756"/>
                </a:solidFill>
              </a:rPr>
              <a:t>TDD:</a:t>
            </a:r>
          </a:p>
          <a:p>
            <a:pPr lvl="0" rtl="0">
              <a:lnSpc>
                <a:spcPct val="100000"/>
              </a:lnSpc>
              <a:spcBef>
                <a:spcPts val="500"/>
              </a:spcBef>
              <a:buNone/>
            </a:pPr>
            <a:r>
              <a:rPr lang="en" dirty="0" smtClean="0">
                <a:solidFill>
                  <a:srgbClr val="575756"/>
                </a:solidFill>
              </a:rPr>
              <a:t>	    You may not write production code until you have written a failing unit test.</a:t>
            </a:r>
          </a:p>
          <a:p>
            <a:pPr marL="457200" indent="457200" rtl="0">
              <a:lnSpc>
                <a:spcPct val="100000"/>
              </a:lnSpc>
              <a:spcBef>
                <a:spcPts val="500"/>
              </a:spcBef>
              <a:buNone/>
            </a:pPr>
            <a:r>
              <a:rPr lang="en" dirty="0" smtClean="0">
                <a:solidFill>
                  <a:srgbClr val="575756"/>
                </a:solidFill>
              </a:rPr>
              <a:t>    You </a:t>
            </a:r>
            <a:r>
              <a:rPr lang="en" dirty="0">
                <a:solidFill>
                  <a:srgbClr val="575756"/>
                </a:solidFill>
              </a:rPr>
              <a:t>may not write more of a unit test than is sufficient to fail, and not compiling is failing. </a:t>
            </a:r>
          </a:p>
          <a:p>
            <a:pPr marL="457200" lvl="0" indent="457200" rtl="0">
              <a:lnSpc>
                <a:spcPct val="100000"/>
              </a:lnSpc>
              <a:spcBef>
                <a:spcPts val="500"/>
              </a:spcBef>
              <a:buNone/>
            </a:pPr>
            <a:r>
              <a:rPr lang="en" dirty="0" smtClean="0">
                <a:solidFill>
                  <a:srgbClr val="575756"/>
                </a:solidFill>
              </a:rPr>
              <a:t>    You </a:t>
            </a:r>
            <a:r>
              <a:rPr lang="en" dirty="0">
                <a:solidFill>
                  <a:srgbClr val="575756"/>
                </a:solidFill>
              </a:rPr>
              <a:t>may not write more production code than is sufficient to pass the currently failing test. </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1030" name="Shape 103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Shape 103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dirty="0">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dirty="0">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dirty="0">
                <a:solidFill>
                  <a:srgbClr val="575756"/>
                </a:solidFill>
              </a:rPr>
              <a:t>  TDD leads to better design</a:t>
            </a:r>
          </a:p>
          <a:p>
            <a:pPr lvl="0" rtl="0">
              <a:lnSpc>
                <a:spcPct val="100000"/>
              </a:lnSpc>
              <a:spcBef>
                <a:spcPts val="500"/>
              </a:spcBef>
              <a:buNone/>
            </a:pPr>
            <a:endParaRPr dirty="0">
              <a:solidFill>
                <a:srgbClr val="575756"/>
              </a:solidFill>
            </a:endParaRPr>
          </a:p>
          <a:p>
            <a:pPr lvl="0" rtl="0">
              <a:lnSpc>
                <a:spcPct val="100000"/>
              </a:lnSpc>
              <a:spcBef>
                <a:spcPts val="500"/>
              </a:spcBef>
              <a:buNone/>
            </a:pPr>
            <a:r>
              <a:rPr lang="en" dirty="0">
                <a:solidFill>
                  <a:srgbClr val="575756"/>
                </a:solidFill>
              </a:rPr>
              <a:t>	The </a:t>
            </a:r>
            <a:r>
              <a:rPr lang="en" b="1" dirty="0">
                <a:solidFill>
                  <a:srgbClr val="CC0000"/>
                </a:solidFill>
              </a:rPr>
              <a:t>3</a:t>
            </a:r>
            <a:r>
              <a:rPr lang="en" dirty="0">
                <a:solidFill>
                  <a:srgbClr val="575756"/>
                </a:solidFill>
              </a:rPr>
              <a:t> laws of TDD:</a:t>
            </a:r>
          </a:p>
          <a:p>
            <a:pPr lvl="0" rtl="0">
              <a:lnSpc>
                <a:spcPct val="100000"/>
              </a:lnSpc>
              <a:spcBef>
                <a:spcPts val="500"/>
              </a:spcBef>
              <a:buNone/>
            </a:pPr>
            <a:r>
              <a:rPr lang="en" dirty="0">
                <a:solidFill>
                  <a:srgbClr val="575756"/>
                </a:solidFill>
              </a:rPr>
              <a:t>	</a:t>
            </a:r>
            <a:r>
              <a:rPr lang="en" dirty="0" smtClean="0">
                <a:solidFill>
                  <a:srgbClr val="575756"/>
                </a:solidFill>
              </a:rPr>
              <a:t>    </a:t>
            </a:r>
            <a:r>
              <a:rPr lang="en" dirty="0" smtClean="0">
                <a:solidFill>
                  <a:srgbClr val="CC0000"/>
                </a:solidFill>
              </a:rPr>
              <a:t>You </a:t>
            </a:r>
            <a:r>
              <a:rPr lang="en" dirty="0">
                <a:solidFill>
                  <a:srgbClr val="CC0000"/>
                </a:solidFill>
              </a:rPr>
              <a:t>may not write production code until you have written a failing unit test.</a:t>
            </a:r>
          </a:p>
          <a:p>
            <a:pPr marL="457200" lvl="0" indent="457200" rtl="0">
              <a:lnSpc>
                <a:spcPct val="100000"/>
              </a:lnSpc>
              <a:spcBef>
                <a:spcPts val="500"/>
              </a:spcBef>
              <a:buNone/>
            </a:pPr>
            <a:r>
              <a:rPr lang="en" dirty="0" smtClean="0">
                <a:solidFill>
                  <a:srgbClr val="CC0000"/>
                </a:solidFill>
              </a:rPr>
              <a:t>    You </a:t>
            </a:r>
            <a:r>
              <a:rPr lang="en" dirty="0">
                <a:solidFill>
                  <a:srgbClr val="CC0000"/>
                </a:solidFill>
              </a:rPr>
              <a:t>may not write more of a unit test than is sufficient to fail, and not compiling is failing. </a:t>
            </a:r>
          </a:p>
          <a:p>
            <a:pPr marL="457200" indent="457200" rtl="0">
              <a:lnSpc>
                <a:spcPct val="100000"/>
              </a:lnSpc>
              <a:spcBef>
                <a:spcPts val="500"/>
              </a:spcBef>
              <a:buNone/>
            </a:pPr>
            <a:r>
              <a:rPr lang="en" dirty="0" smtClean="0">
                <a:solidFill>
                  <a:srgbClr val="315114"/>
                </a:solidFill>
              </a:rPr>
              <a:t>    You </a:t>
            </a:r>
            <a:r>
              <a:rPr lang="en" dirty="0">
                <a:solidFill>
                  <a:srgbClr val="315114"/>
                </a:solidFill>
              </a:rPr>
              <a:t>may not write more production code than is sufficient to pass the currently failing test. </a:t>
            </a:r>
          </a:p>
          <a:p>
            <a:pPr marL="457200" lvl="0" indent="457200" rtl="0">
              <a:lnSpc>
                <a:spcPct val="100000"/>
              </a:lnSpc>
              <a:spcBef>
                <a:spcPts val="500"/>
              </a:spcBef>
              <a:buNone/>
            </a:pPr>
            <a:r>
              <a:rPr lang="en" dirty="0" smtClean="0">
                <a:solidFill>
                  <a:srgbClr val="575756"/>
                </a:solidFill>
              </a:rPr>
              <a:t>    +</a:t>
            </a:r>
            <a:r>
              <a:rPr lang="en" dirty="0">
                <a:solidFill>
                  <a:srgbClr val="575756"/>
                </a:solidFill>
              </a:rPr>
              <a:t>1: </a:t>
            </a:r>
            <a:r>
              <a:rPr lang="en" dirty="0">
                <a:solidFill>
                  <a:srgbClr val="0000FF"/>
                </a:solidFill>
              </a:rPr>
              <a:t>Refactor</a:t>
            </a:r>
            <a:r>
              <a:rPr lang="en" dirty="0">
                <a:solidFill>
                  <a:srgbClr val="575756"/>
                </a:solidFill>
              </a:rPr>
              <a:t> (</a:t>
            </a:r>
            <a:r>
              <a:rPr lang="en" dirty="0">
                <a:solidFill>
                  <a:srgbClr val="CC0000"/>
                </a:solidFill>
              </a:rPr>
              <a:t>Red</a:t>
            </a:r>
            <a:r>
              <a:rPr lang="en" dirty="0">
                <a:solidFill>
                  <a:srgbClr val="575756"/>
                </a:solidFill>
              </a:rPr>
              <a:t>-</a:t>
            </a:r>
            <a:r>
              <a:rPr lang="en" dirty="0">
                <a:solidFill>
                  <a:srgbClr val="315114"/>
                </a:solidFill>
              </a:rPr>
              <a:t>Green</a:t>
            </a:r>
            <a:r>
              <a:rPr lang="en" dirty="0">
                <a:solidFill>
                  <a:srgbClr val="575756"/>
                </a:solidFill>
              </a:rPr>
              <a:t>-</a:t>
            </a:r>
            <a:r>
              <a:rPr lang="en" dirty="0">
                <a:solidFill>
                  <a:srgbClr val="0000FF"/>
                </a:solidFill>
              </a:rPr>
              <a:t>Refactor</a:t>
            </a:r>
            <a:r>
              <a:rPr lang="en" dirty="0">
                <a:solidFill>
                  <a:srgbClr val="575756"/>
                </a:solidFill>
              </a:rPr>
              <a:t>)</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1037" name="Shape 103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a:solidFill>
                  <a:srgbClr val="575756"/>
                </a:solidFill>
              </a:rPr>
              <a:t>  TDD leads to better design</a:t>
            </a:r>
          </a:p>
          <a:p>
            <a:pPr lvl="0" indent="0" rtl="0">
              <a:lnSpc>
                <a:spcPct val="100000"/>
              </a:lnSpc>
              <a:spcBef>
                <a:spcPts val="500"/>
              </a:spcBef>
              <a:buClr>
                <a:srgbClr val="60912B"/>
              </a:buClr>
              <a:buSzPct val="100000"/>
              <a:buFont typeface="Noto Sans Symbols"/>
              <a:buChar char="▪"/>
            </a:pPr>
            <a:r>
              <a:rPr lang="en">
                <a:solidFill>
                  <a:srgbClr val="575756"/>
                </a:solidFill>
              </a:rPr>
              <a:t>  follow the Boy Scout Rule</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044" name="Shape 104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Shape 105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a:solidFill>
                  <a:srgbClr val="575756"/>
                </a:solidFill>
              </a:rPr>
              <a:t>  TDD leads to better design</a:t>
            </a:r>
          </a:p>
          <a:p>
            <a:pPr lvl="0" indent="0" rtl="0">
              <a:lnSpc>
                <a:spcPct val="100000"/>
              </a:lnSpc>
              <a:spcBef>
                <a:spcPts val="500"/>
              </a:spcBef>
              <a:buClr>
                <a:srgbClr val="60912B"/>
              </a:buClr>
              <a:buSzPct val="100000"/>
              <a:buFont typeface="Noto Sans Symbols"/>
              <a:buChar char="▪"/>
            </a:pPr>
            <a:r>
              <a:rPr lang="en">
                <a:solidFill>
                  <a:srgbClr val="575756"/>
                </a:solidFill>
              </a:rPr>
              <a:t>  follow the Boy Scout Rule</a:t>
            </a:r>
          </a:p>
          <a:p>
            <a:pPr lvl="0" indent="0" rtl="0">
              <a:lnSpc>
                <a:spcPct val="100000"/>
              </a:lnSpc>
              <a:spcBef>
                <a:spcPts val="500"/>
              </a:spcBef>
              <a:buClr>
                <a:srgbClr val="60912B"/>
              </a:buClr>
              <a:buSzPct val="100000"/>
              <a:buFont typeface="Noto Sans Symbols"/>
              <a:buChar char="▪"/>
            </a:pPr>
            <a:r>
              <a:rPr lang="en">
                <a:solidFill>
                  <a:srgbClr val="575756"/>
                </a:solidFill>
              </a:rPr>
              <a:t>  test </a:t>
            </a:r>
            <a:r>
              <a:rPr lang="en">
                <a:solidFill>
                  <a:srgbClr val="CC0000"/>
                </a:solidFill>
              </a:rPr>
              <a:t>FIRST</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058" name="Shape 105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Shape 106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a:solidFill>
                  <a:srgbClr val="575756"/>
                </a:solidFill>
              </a:rPr>
              <a:t>  TDD leads to better design</a:t>
            </a:r>
          </a:p>
          <a:p>
            <a:pPr lvl="0" indent="0" rtl="0">
              <a:lnSpc>
                <a:spcPct val="100000"/>
              </a:lnSpc>
              <a:spcBef>
                <a:spcPts val="500"/>
              </a:spcBef>
              <a:buClr>
                <a:srgbClr val="60912B"/>
              </a:buClr>
              <a:buSzPct val="100000"/>
              <a:buFont typeface="Noto Sans Symbols"/>
              <a:buChar char="▪"/>
            </a:pPr>
            <a:r>
              <a:rPr lang="en">
                <a:solidFill>
                  <a:srgbClr val="575756"/>
                </a:solidFill>
              </a:rPr>
              <a:t>  follow the Boy Scout Rule</a:t>
            </a:r>
          </a:p>
          <a:p>
            <a:pPr lvl="0" indent="0" rtl="0">
              <a:lnSpc>
                <a:spcPct val="100000"/>
              </a:lnSpc>
              <a:spcBef>
                <a:spcPts val="500"/>
              </a:spcBef>
              <a:buClr>
                <a:srgbClr val="60912B"/>
              </a:buClr>
              <a:buSzPct val="100000"/>
              <a:buFont typeface="Noto Sans Symbols"/>
              <a:buChar char="▪"/>
            </a:pPr>
            <a:r>
              <a:rPr lang="en">
                <a:solidFill>
                  <a:srgbClr val="575756"/>
                </a:solidFill>
              </a:rPr>
              <a:t>  test </a:t>
            </a:r>
            <a:r>
              <a:rPr lang="en">
                <a:solidFill>
                  <a:srgbClr val="CC0000"/>
                </a:solidFill>
              </a:rPr>
              <a:t>FIRST</a:t>
            </a:r>
          </a:p>
          <a:p>
            <a:pPr lvl="0" rtl="0">
              <a:lnSpc>
                <a:spcPct val="100000"/>
              </a:lnSpc>
              <a:spcBef>
                <a:spcPts val="500"/>
              </a:spcBef>
              <a:buNone/>
            </a:pPr>
            <a:endParaRPr sz="1800">
              <a:solidFill>
                <a:srgbClr val="666666"/>
              </a:solidFill>
            </a:endParaRPr>
          </a:p>
          <a:p>
            <a:pPr lvl="0" rtl="0">
              <a:lnSpc>
                <a:spcPct val="100000"/>
              </a:lnSpc>
              <a:spcBef>
                <a:spcPts val="0"/>
              </a:spcBef>
              <a:buNone/>
            </a:pPr>
            <a:r>
              <a:rPr lang="en" sz="1800">
                <a:solidFill>
                  <a:srgbClr val="666666"/>
                </a:solidFill>
              </a:rPr>
              <a:t>	</a:t>
            </a:r>
            <a:r>
              <a:rPr lang="en" sz="1800" b="1">
                <a:solidFill>
                  <a:srgbClr val="CC0000"/>
                </a:solidFill>
              </a:rPr>
              <a:t>F</a:t>
            </a:r>
            <a:r>
              <a:rPr lang="en" sz="1800">
                <a:solidFill>
                  <a:srgbClr val="666666"/>
                </a:solidFill>
              </a:rPr>
              <a:t>ast</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065" name="Shape 106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a:solidFill>
                  <a:schemeClr val="dk1"/>
                </a:solidFill>
              </a:rPr>
              <a:t>When software is hard to create or modify, programmers spend most of their time focusing on making things “just work,” and less time focusing on helping the user. </a:t>
            </a:r>
          </a:p>
          <a:p>
            <a:pPr lvl="0" rtl="0">
              <a:lnSpc>
                <a:spcPct val="100000"/>
              </a:lnSpc>
              <a:spcBef>
                <a:spcPts val="0"/>
              </a:spcBef>
              <a:spcAft>
                <a:spcPts val="0"/>
              </a:spcAft>
              <a:buClr>
                <a:srgbClr val="000000"/>
              </a:buClr>
              <a:buFont typeface="Arial"/>
              <a:buNone/>
            </a:pPr>
            <a:endParaRPr>
              <a:solidFill>
                <a:srgbClr val="575756"/>
              </a:solidFill>
            </a:endParaRPr>
          </a:p>
          <a:p>
            <a:pPr marR="0" lvl="0" algn="l" rtl="0">
              <a:lnSpc>
                <a:spcPct val="100000"/>
              </a:lnSpc>
              <a:spcBef>
                <a:spcPts val="500"/>
              </a:spcBef>
              <a:spcAft>
                <a:spcPts val="500"/>
              </a:spcAft>
              <a:buNone/>
            </a:pPr>
            <a:endParaRPr>
              <a:solidFill>
                <a:srgbClr val="575756"/>
              </a:solidFill>
            </a:endParaRPr>
          </a:p>
        </p:txBody>
      </p:sp>
      <p:sp>
        <p:nvSpPr>
          <p:cNvPr id="177" name="Shape 17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178" name="Shape 178"/>
          <p:cNvPicPr preferRelativeResize="0"/>
          <p:nvPr/>
        </p:nvPicPr>
        <p:blipFill>
          <a:blip r:embed="rId3">
            <a:alphaModFix/>
          </a:blip>
          <a:stretch>
            <a:fillRect/>
          </a:stretch>
        </p:blipFill>
        <p:spPr>
          <a:xfrm>
            <a:off x="2428925" y="1863100"/>
            <a:ext cx="4286250" cy="1819275"/>
          </a:xfrm>
          <a:prstGeom prst="rect">
            <a:avLst/>
          </a:prstGeom>
          <a:noFill/>
          <a:ln>
            <a:noFill/>
          </a:ln>
        </p:spPr>
      </p:pic>
    </p:spTree>
  </p:cSld>
  <p:clrMapOvr>
    <a:masterClrMapping/>
  </p:clrMapOvr>
  <p:transition spd="slow">
    <p:cut/>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Shape 107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dirty="0">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dirty="0">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dirty="0">
                <a:solidFill>
                  <a:srgbClr val="575756"/>
                </a:solidFill>
              </a:rPr>
              <a:t>  TDD leads to better design</a:t>
            </a:r>
          </a:p>
          <a:p>
            <a:pPr lvl="0" indent="0" rtl="0">
              <a:lnSpc>
                <a:spcPct val="100000"/>
              </a:lnSpc>
              <a:spcBef>
                <a:spcPts val="500"/>
              </a:spcBef>
              <a:buClr>
                <a:srgbClr val="60912B"/>
              </a:buClr>
              <a:buSzPct val="100000"/>
              <a:buFont typeface="Noto Sans Symbols"/>
              <a:buChar char="▪"/>
            </a:pPr>
            <a:r>
              <a:rPr lang="en" dirty="0">
                <a:solidFill>
                  <a:srgbClr val="575756"/>
                </a:solidFill>
              </a:rPr>
              <a:t>  follow the Boy Scout Rule</a:t>
            </a:r>
          </a:p>
          <a:p>
            <a:pPr lvl="0" indent="0" rtl="0">
              <a:lnSpc>
                <a:spcPct val="100000"/>
              </a:lnSpc>
              <a:spcBef>
                <a:spcPts val="500"/>
              </a:spcBef>
              <a:buClr>
                <a:srgbClr val="60912B"/>
              </a:buClr>
              <a:buSzPct val="100000"/>
              <a:buFont typeface="Noto Sans Symbols"/>
              <a:buChar char="▪"/>
            </a:pPr>
            <a:r>
              <a:rPr lang="en" dirty="0">
                <a:solidFill>
                  <a:srgbClr val="575756"/>
                </a:solidFill>
              </a:rPr>
              <a:t>  test </a:t>
            </a:r>
            <a:r>
              <a:rPr lang="en" dirty="0">
                <a:solidFill>
                  <a:srgbClr val="CC0000"/>
                </a:solidFill>
              </a:rPr>
              <a:t>FIRST</a:t>
            </a:r>
          </a:p>
          <a:p>
            <a:pPr lvl="0" rtl="0">
              <a:lnSpc>
                <a:spcPct val="100000"/>
              </a:lnSpc>
              <a:spcBef>
                <a:spcPts val="500"/>
              </a:spcBef>
              <a:buNone/>
            </a:pPr>
            <a:endParaRPr sz="1800" dirty="0">
              <a:solidFill>
                <a:srgbClr val="666666"/>
              </a:solidFill>
            </a:endParaRP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F</a:t>
            </a:r>
            <a:r>
              <a:rPr lang="en" sz="1800" dirty="0">
                <a:solidFill>
                  <a:srgbClr val="666666"/>
                </a:solidFill>
              </a:rPr>
              <a:t>ast</a:t>
            </a: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I</a:t>
            </a:r>
            <a:r>
              <a:rPr lang="en" sz="1800" dirty="0">
                <a:solidFill>
                  <a:srgbClr val="666666"/>
                </a:solidFill>
              </a:rPr>
              <a:t>ndependent</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1072" name="Shape 107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Shape 107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dirty="0">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dirty="0">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dirty="0">
                <a:solidFill>
                  <a:srgbClr val="575756"/>
                </a:solidFill>
              </a:rPr>
              <a:t>  TDD leads to better design</a:t>
            </a:r>
          </a:p>
          <a:p>
            <a:pPr lvl="0" indent="0" rtl="0">
              <a:lnSpc>
                <a:spcPct val="100000"/>
              </a:lnSpc>
              <a:spcBef>
                <a:spcPts val="500"/>
              </a:spcBef>
              <a:buClr>
                <a:srgbClr val="60912B"/>
              </a:buClr>
              <a:buSzPct val="100000"/>
              <a:buFont typeface="Noto Sans Symbols"/>
              <a:buChar char="▪"/>
            </a:pPr>
            <a:r>
              <a:rPr lang="en" dirty="0">
                <a:solidFill>
                  <a:srgbClr val="575756"/>
                </a:solidFill>
              </a:rPr>
              <a:t>  follow the Boy Scout Rule</a:t>
            </a:r>
          </a:p>
          <a:p>
            <a:pPr lvl="0" indent="0" rtl="0">
              <a:lnSpc>
                <a:spcPct val="100000"/>
              </a:lnSpc>
              <a:spcBef>
                <a:spcPts val="500"/>
              </a:spcBef>
              <a:buClr>
                <a:srgbClr val="60912B"/>
              </a:buClr>
              <a:buSzPct val="100000"/>
              <a:buFont typeface="Noto Sans Symbols"/>
              <a:buChar char="▪"/>
            </a:pPr>
            <a:r>
              <a:rPr lang="en" dirty="0">
                <a:solidFill>
                  <a:srgbClr val="575756"/>
                </a:solidFill>
              </a:rPr>
              <a:t>  test </a:t>
            </a:r>
            <a:r>
              <a:rPr lang="en" dirty="0">
                <a:solidFill>
                  <a:srgbClr val="CC0000"/>
                </a:solidFill>
              </a:rPr>
              <a:t>FIRST</a:t>
            </a:r>
          </a:p>
          <a:p>
            <a:pPr lvl="0" rtl="0">
              <a:lnSpc>
                <a:spcPct val="100000"/>
              </a:lnSpc>
              <a:spcBef>
                <a:spcPts val="500"/>
              </a:spcBef>
              <a:buNone/>
            </a:pPr>
            <a:endParaRPr sz="1800" dirty="0">
              <a:solidFill>
                <a:srgbClr val="666666"/>
              </a:solidFill>
            </a:endParaRP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F</a:t>
            </a:r>
            <a:r>
              <a:rPr lang="en" sz="1800" dirty="0">
                <a:solidFill>
                  <a:srgbClr val="666666"/>
                </a:solidFill>
              </a:rPr>
              <a:t>ast</a:t>
            </a: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I</a:t>
            </a:r>
            <a:r>
              <a:rPr lang="en" sz="1800" dirty="0">
                <a:solidFill>
                  <a:srgbClr val="666666"/>
                </a:solidFill>
              </a:rPr>
              <a:t>ndependent</a:t>
            </a: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R</a:t>
            </a:r>
            <a:r>
              <a:rPr lang="en" sz="1800" dirty="0">
                <a:solidFill>
                  <a:srgbClr val="666666"/>
                </a:solidFill>
              </a:rPr>
              <a:t>epeatable</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1079" name="Shape 107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Shape 108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dirty="0">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dirty="0">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dirty="0">
                <a:solidFill>
                  <a:srgbClr val="575756"/>
                </a:solidFill>
              </a:rPr>
              <a:t>  TDD leads to better design</a:t>
            </a:r>
          </a:p>
          <a:p>
            <a:pPr lvl="0" indent="0" rtl="0">
              <a:lnSpc>
                <a:spcPct val="100000"/>
              </a:lnSpc>
              <a:spcBef>
                <a:spcPts val="500"/>
              </a:spcBef>
              <a:buClr>
                <a:srgbClr val="60912B"/>
              </a:buClr>
              <a:buSzPct val="100000"/>
              <a:buFont typeface="Noto Sans Symbols"/>
              <a:buChar char="▪"/>
            </a:pPr>
            <a:r>
              <a:rPr lang="en" dirty="0">
                <a:solidFill>
                  <a:srgbClr val="575756"/>
                </a:solidFill>
              </a:rPr>
              <a:t>  follow the Boy Scout Rule</a:t>
            </a:r>
          </a:p>
          <a:p>
            <a:pPr lvl="0" indent="0" rtl="0">
              <a:lnSpc>
                <a:spcPct val="100000"/>
              </a:lnSpc>
              <a:spcBef>
                <a:spcPts val="500"/>
              </a:spcBef>
              <a:buClr>
                <a:srgbClr val="60912B"/>
              </a:buClr>
              <a:buSzPct val="100000"/>
              <a:buFont typeface="Noto Sans Symbols"/>
              <a:buChar char="▪"/>
            </a:pPr>
            <a:r>
              <a:rPr lang="en" dirty="0">
                <a:solidFill>
                  <a:srgbClr val="575756"/>
                </a:solidFill>
              </a:rPr>
              <a:t>  test </a:t>
            </a:r>
            <a:r>
              <a:rPr lang="en" dirty="0">
                <a:solidFill>
                  <a:srgbClr val="CC0000"/>
                </a:solidFill>
              </a:rPr>
              <a:t>FIRST</a:t>
            </a:r>
          </a:p>
          <a:p>
            <a:pPr rtl="0">
              <a:lnSpc>
                <a:spcPct val="100000"/>
              </a:lnSpc>
              <a:spcBef>
                <a:spcPts val="500"/>
              </a:spcBef>
              <a:buNone/>
            </a:pPr>
            <a:endParaRPr sz="1800" dirty="0">
              <a:solidFill>
                <a:srgbClr val="666666"/>
              </a:solidFill>
            </a:endParaRPr>
          </a:p>
          <a:p>
            <a:pPr rtl="0">
              <a:lnSpc>
                <a:spcPct val="100000"/>
              </a:lnSpc>
              <a:spcBef>
                <a:spcPts val="0"/>
              </a:spcBef>
              <a:spcAft>
                <a:spcPts val="0"/>
              </a:spcAft>
              <a:buNone/>
            </a:pPr>
            <a:r>
              <a:rPr lang="en" sz="1800" dirty="0">
                <a:solidFill>
                  <a:srgbClr val="666666"/>
                </a:solidFill>
              </a:rPr>
              <a:t>	</a:t>
            </a:r>
            <a:r>
              <a:rPr lang="en" sz="1800" b="1" dirty="0">
                <a:solidFill>
                  <a:srgbClr val="CC0000"/>
                </a:solidFill>
              </a:rPr>
              <a:t>F</a:t>
            </a:r>
            <a:r>
              <a:rPr lang="en" sz="1800" dirty="0">
                <a:solidFill>
                  <a:srgbClr val="666666"/>
                </a:solidFill>
              </a:rPr>
              <a:t>ast</a:t>
            </a:r>
          </a:p>
          <a:p>
            <a:pPr rtl="0">
              <a:lnSpc>
                <a:spcPct val="100000"/>
              </a:lnSpc>
              <a:spcBef>
                <a:spcPts val="0"/>
              </a:spcBef>
              <a:spcAft>
                <a:spcPts val="0"/>
              </a:spcAft>
              <a:buNone/>
            </a:pPr>
            <a:r>
              <a:rPr lang="en" sz="1800" dirty="0">
                <a:solidFill>
                  <a:srgbClr val="666666"/>
                </a:solidFill>
              </a:rPr>
              <a:t>	</a:t>
            </a:r>
            <a:r>
              <a:rPr lang="en" sz="1800" b="1" dirty="0">
                <a:solidFill>
                  <a:srgbClr val="CC0000"/>
                </a:solidFill>
              </a:rPr>
              <a:t>I</a:t>
            </a:r>
            <a:r>
              <a:rPr lang="en" sz="1800" dirty="0">
                <a:solidFill>
                  <a:srgbClr val="666666"/>
                </a:solidFill>
              </a:rPr>
              <a:t>ndependent</a:t>
            </a:r>
          </a:p>
          <a:p>
            <a:pPr rtl="0">
              <a:lnSpc>
                <a:spcPct val="100000"/>
              </a:lnSpc>
              <a:spcBef>
                <a:spcPts val="0"/>
              </a:spcBef>
              <a:spcAft>
                <a:spcPts val="0"/>
              </a:spcAft>
              <a:buNone/>
            </a:pPr>
            <a:r>
              <a:rPr lang="en" sz="1800" dirty="0">
                <a:solidFill>
                  <a:srgbClr val="666666"/>
                </a:solidFill>
              </a:rPr>
              <a:t>	</a:t>
            </a:r>
            <a:r>
              <a:rPr lang="en" sz="1800" b="1" dirty="0">
                <a:solidFill>
                  <a:srgbClr val="CC0000"/>
                </a:solidFill>
              </a:rPr>
              <a:t>R</a:t>
            </a:r>
            <a:r>
              <a:rPr lang="en" sz="1800" dirty="0">
                <a:solidFill>
                  <a:srgbClr val="666666"/>
                </a:solidFill>
              </a:rPr>
              <a:t>epeatable</a:t>
            </a: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S</a:t>
            </a:r>
            <a:r>
              <a:rPr lang="en" sz="1800" dirty="0">
                <a:solidFill>
                  <a:srgbClr val="666666"/>
                </a:solidFill>
              </a:rPr>
              <a:t>elf-validating</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1086" name="Shape 108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Shape 109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as important as production code (documentation)</a:t>
            </a:r>
          </a:p>
          <a:p>
            <a:pPr lvl="0" indent="0" rtl="0">
              <a:lnSpc>
                <a:spcPct val="100000"/>
              </a:lnSpc>
              <a:spcBef>
                <a:spcPts val="500"/>
              </a:spcBef>
              <a:buClr>
                <a:srgbClr val="60912B"/>
              </a:buClr>
              <a:buSzPct val="100000"/>
              <a:buFont typeface="Noto Sans Symbols"/>
              <a:buChar char="▪"/>
            </a:pPr>
            <a:r>
              <a:rPr lang="en" dirty="0">
                <a:solidFill>
                  <a:srgbClr val="575756"/>
                </a:solidFill>
              </a:rPr>
              <a:t>  use domain-specific testing language</a:t>
            </a:r>
          </a:p>
          <a:p>
            <a:pPr lvl="0" indent="0" rtl="0">
              <a:lnSpc>
                <a:spcPct val="100000"/>
              </a:lnSpc>
              <a:spcBef>
                <a:spcPts val="500"/>
              </a:spcBef>
              <a:buClr>
                <a:srgbClr val="60912B"/>
              </a:buClr>
              <a:buSzPct val="100000"/>
              <a:buFont typeface="Noto Sans Symbols"/>
              <a:buChar char="▪"/>
            </a:pPr>
            <a:r>
              <a:rPr lang="en" dirty="0">
                <a:solidFill>
                  <a:srgbClr val="575756"/>
                </a:solidFill>
              </a:rPr>
              <a:t>  single concept per test</a:t>
            </a:r>
          </a:p>
          <a:p>
            <a:pPr lvl="0" indent="0" rtl="0">
              <a:lnSpc>
                <a:spcPct val="100000"/>
              </a:lnSpc>
              <a:spcBef>
                <a:spcPts val="500"/>
              </a:spcBef>
              <a:buClr>
                <a:srgbClr val="60912B"/>
              </a:buClr>
              <a:buSzPct val="100000"/>
              <a:buFont typeface="Noto Sans Symbols"/>
              <a:buChar char="▪"/>
            </a:pPr>
            <a:r>
              <a:rPr lang="en" dirty="0">
                <a:solidFill>
                  <a:srgbClr val="575756"/>
                </a:solidFill>
              </a:rPr>
              <a:t>  TDD leads to better design</a:t>
            </a:r>
          </a:p>
          <a:p>
            <a:pPr lvl="0" indent="0" rtl="0">
              <a:lnSpc>
                <a:spcPct val="100000"/>
              </a:lnSpc>
              <a:spcBef>
                <a:spcPts val="500"/>
              </a:spcBef>
              <a:buClr>
                <a:srgbClr val="60912B"/>
              </a:buClr>
              <a:buSzPct val="100000"/>
              <a:buFont typeface="Noto Sans Symbols"/>
              <a:buChar char="▪"/>
            </a:pPr>
            <a:r>
              <a:rPr lang="en" dirty="0">
                <a:solidFill>
                  <a:srgbClr val="575756"/>
                </a:solidFill>
              </a:rPr>
              <a:t>  follow the Boy Scout Rule</a:t>
            </a:r>
          </a:p>
          <a:p>
            <a:pPr lvl="0" indent="0" rtl="0">
              <a:lnSpc>
                <a:spcPct val="100000"/>
              </a:lnSpc>
              <a:spcBef>
                <a:spcPts val="500"/>
              </a:spcBef>
              <a:buClr>
                <a:srgbClr val="60912B"/>
              </a:buClr>
              <a:buSzPct val="100000"/>
              <a:buFont typeface="Noto Sans Symbols"/>
              <a:buChar char="▪"/>
            </a:pPr>
            <a:r>
              <a:rPr lang="en" dirty="0">
                <a:solidFill>
                  <a:srgbClr val="575756"/>
                </a:solidFill>
              </a:rPr>
              <a:t>  test </a:t>
            </a:r>
            <a:r>
              <a:rPr lang="en" dirty="0">
                <a:solidFill>
                  <a:srgbClr val="CC0000"/>
                </a:solidFill>
              </a:rPr>
              <a:t>FIRST</a:t>
            </a:r>
          </a:p>
          <a:p>
            <a:pPr lvl="0" rtl="0">
              <a:lnSpc>
                <a:spcPct val="100000"/>
              </a:lnSpc>
              <a:spcBef>
                <a:spcPts val="500"/>
              </a:spcBef>
              <a:buNone/>
            </a:pPr>
            <a:endParaRPr sz="1800" dirty="0">
              <a:solidFill>
                <a:srgbClr val="666666"/>
              </a:solidFill>
            </a:endParaRP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F</a:t>
            </a:r>
            <a:r>
              <a:rPr lang="en" sz="1800" dirty="0">
                <a:solidFill>
                  <a:srgbClr val="666666"/>
                </a:solidFill>
              </a:rPr>
              <a:t>ast</a:t>
            </a: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I</a:t>
            </a:r>
            <a:r>
              <a:rPr lang="en" sz="1800" dirty="0">
                <a:solidFill>
                  <a:srgbClr val="666666"/>
                </a:solidFill>
              </a:rPr>
              <a:t>ndependent</a:t>
            </a: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R</a:t>
            </a:r>
            <a:r>
              <a:rPr lang="en" sz="1800" dirty="0">
                <a:solidFill>
                  <a:srgbClr val="666666"/>
                </a:solidFill>
              </a:rPr>
              <a:t>epeatable</a:t>
            </a: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S</a:t>
            </a:r>
            <a:r>
              <a:rPr lang="en" sz="1800" dirty="0">
                <a:solidFill>
                  <a:srgbClr val="666666"/>
                </a:solidFill>
              </a:rPr>
              <a:t>elf-validating</a:t>
            </a:r>
          </a:p>
          <a:p>
            <a:pPr lvl="0" rtl="0">
              <a:lnSpc>
                <a:spcPct val="100000"/>
              </a:lnSpc>
              <a:spcBef>
                <a:spcPts val="0"/>
              </a:spcBef>
              <a:spcAft>
                <a:spcPts val="0"/>
              </a:spcAft>
              <a:buNone/>
            </a:pPr>
            <a:r>
              <a:rPr lang="en" sz="1800" dirty="0">
                <a:solidFill>
                  <a:srgbClr val="666666"/>
                </a:solidFill>
              </a:rPr>
              <a:t>	</a:t>
            </a:r>
            <a:r>
              <a:rPr lang="en" sz="1800" b="1" dirty="0">
                <a:solidFill>
                  <a:srgbClr val="CC0000"/>
                </a:solidFill>
              </a:rPr>
              <a:t>T</a:t>
            </a:r>
            <a:r>
              <a:rPr lang="en" sz="1800" dirty="0">
                <a:solidFill>
                  <a:srgbClr val="666666"/>
                </a:solidFill>
              </a:rPr>
              <a:t>imely</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1093" name="Shape 109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Unit tests</a:t>
            </a:r>
          </a:p>
        </p:txBody>
      </p:sp>
    </p:spTree>
  </p:cSld>
  <p:clrMapOvr>
    <a:masterClrMapping/>
  </p:clrMapOvr>
  <p:transition spd="slow">
    <p:cu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pic>
        <p:nvPicPr>
          <p:cNvPr id="1099" name="Shape 1099"/>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00" name="Shape 110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rtl="0">
              <a:lnSpc>
                <a:spcPct val="100000"/>
              </a:lnSpc>
              <a:spcBef>
                <a:spcPts val="500"/>
              </a:spcBef>
              <a:buNone/>
            </a:pPr>
            <a:r>
              <a:rPr lang="en">
                <a:solidFill>
                  <a:srgbClr val="575756"/>
                </a:solidFill>
              </a:rPr>
              <a:t>“Complexity kills. It sucks the life out of developers, it makes products difficult to plan, build, and test.”</a:t>
            </a:r>
          </a:p>
          <a:p>
            <a:pPr lvl="0" rtl="0">
              <a:lnSpc>
                <a:spcPct val="100000"/>
              </a:lnSpc>
              <a:spcBef>
                <a:spcPts val="500"/>
              </a:spcBef>
              <a:buNone/>
            </a:pPr>
            <a:r>
              <a:rPr lang="en">
                <a:solidFill>
                  <a:srgbClr val="575756"/>
                </a:solidFill>
              </a:rPr>
              <a:t> —Ray Ozzie, CTO, Microsoft Corporation</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01" name="Shape 110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pic>
        <p:nvPicPr>
          <p:cNvPr id="1107" name="Shape 1107"/>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08" name="Shape 110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“Complexity kills. It sucks the life out of developers, it makes products difficult to plan, build, and test.”</a:t>
            </a:r>
          </a:p>
          <a:p>
            <a:pPr lvl="0" indent="0" rtl="0">
              <a:lnSpc>
                <a:spcPct val="100000"/>
              </a:lnSpc>
              <a:spcBef>
                <a:spcPts val="500"/>
              </a:spcBef>
              <a:buClr>
                <a:srgbClr val="60912B"/>
              </a:buClr>
              <a:buSzPct val="100000"/>
              <a:buFont typeface="Noto Sans Symbols"/>
              <a:buChar char="▪"/>
            </a:pPr>
            <a:r>
              <a:rPr lang="en">
                <a:solidFill>
                  <a:srgbClr val="575756"/>
                </a:solidFill>
              </a:rPr>
              <a:t>  Clarity is king!</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09" name="Shape 110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Shape 1115"/>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16" name="Shape 111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“Complexity kills. It sucks the life out of developers, it makes products difficult to plan, build, and test.”</a:t>
            </a:r>
          </a:p>
          <a:p>
            <a:pPr lvl="0" indent="0" rtl="0">
              <a:lnSpc>
                <a:spcPct val="100000"/>
              </a:lnSpc>
              <a:spcBef>
                <a:spcPts val="500"/>
              </a:spcBef>
              <a:buClr>
                <a:srgbClr val="60912B"/>
              </a:buClr>
              <a:buSzPct val="100000"/>
              <a:buFont typeface="Noto Sans Symbols"/>
              <a:buChar char="▪"/>
            </a:pPr>
            <a:r>
              <a:rPr lang="en">
                <a:solidFill>
                  <a:srgbClr val="575756"/>
                </a:solidFill>
              </a:rPr>
              <a:t>  Clarity is king!</a:t>
            </a:r>
          </a:p>
          <a:p>
            <a:pPr lvl="0" indent="0" rtl="0">
              <a:lnSpc>
                <a:spcPct val="100000"/>
              </a:lnSpc>
              <a:spcBef>
                <a:spcPts val="500"/>
              </a:spcBef>
              <a:buClr>
                <a:srgbClr val="60912B"/>
              </a:buClr>
              <a:buSzPct val="100000"/>
              <a:buFont typeface="Noto Sans Symbols"/>
              <a:buChar char="▪"/>
            </a:pPr>
            <a:r>
              <a:rPr lang="en">
                <a:solidFill>
                  <a:srgbClr val="575756"/>
                </a:solidFill>
              </a:rPr>
              <a:t>  don’t save (your) time on namings</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17" name="Shape 111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pic>
        <p:nvPicPr>
          <p:cNvPr id="1123" name="Shape 1123"/>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24" name="Shape 112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“Complexity kills. It sucks the life out of developers, it makes products difficult to plan, build, and test.”</a:t>
            </a:r>
          </a:p>
          <a:p>
            <a:pPr lvl="0" indent="0" rtl="0">
              <a:lnSpc>
                <a:spcPct val="100000"/>
              </a:lnSpc>
              <a:spcBef>
                <a:spcPts val="500"/>
              </a:spcBef>
              <a:buClr>
                <a:srgbClr val="60912B"/>
              </a:buClr>
              <a:buSzPct val="100000"/>
              <a:buFont typeface="Noto Sans Symbols"/>
              <a:buChar char="▪"/>
            </a:pPr>
            <a:r>
              <a:rPr lang="en">
                <a:solidFill>
                  <a:srgbClr val="575756"/>
                </a:solidFill>
              </a:rPr>
              <a:t>  Clarity is king!</a:t>
            </a:r>
          </a:p>
          <a:p>
            <a:pPr lvl="0" indent="0" rtl="0">
              <a:lnSpc>
                <a:spcPct val="100000"/>
              </a:lnSpc>
              <a:spcBef>
                <a:spcPts val="500"/>
              </a:spcBef>
              <a:buClr>
                <a:srgbClr val="60912B"/>
              </a:buClr>
              <a:buSzPct val="100000"/>
              <a:buFont typeface="Noto Sans Symbols"/>
              <a:buChar char="▪"/>
            </a:pPr>
            <a:r>
              <a:rPr lang="en">
                <a:solidFill>
                  <a:srgbClr val="575756"/>
                </a:solidFill>
              </a:rPr>
              <a:t>  don’t save (your) time on namings</a:t>
            </a:r>
          </a:p>
          <a:p>
            <a:pPr lvl="0" indent="0" rtl="0">
              <a:lnSpc>
                <a:spcPct val="100000"/>
              </a:lnSpc>
              <a:spcBef>
                <a:spcPts val="500"/>
              </a:spcBef>
              <a:buClr>
                <a:srgbClr val="60912B"/>
              </a:buClr>
              <a:buSzPct val="100000"/>
              <a:buFont typeface="Noto Sans Symbols"/>
              <a:buChar char="▪"/>
            </a:pPr>
            <a:r>
              <a:rPr lang="en">
                <a:solidFill>
                  <a:srgbClr val="575756"/>
                </a:solidFill>
              </a:rPr>
              <a:t>  read less, write more</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25" name="Shape 112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pic>
        <p:nvPicPr>
          <p:cNvPr id="1131" name="Shape 1131"/>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32" name="Shape 113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“Complexity kills. It sucks the life out of developers, it makes products difficult to plan, build, and test.”</a:t>
            </a:r>
          </a:p>
          <a:p>
            <a:pPr lvl="0" indent="0" rtl="0">
              <a:lnSpc>
                <a:spcPct val="100000"/>
              </a:lnSpc>
              <a:spcBef>
                <a:spcPts val="500"/>
              </a:spcBef>
              <a:buClr>
                <a:srgbClr val="60912B"/>
              </a:buClr>
              <a:buSzPct val="100000"/>
              <a:buFont typeface="Noto Sans Symbols"/>
              <a:buChar char="▪"/>
            </a:pPr>
            <a:r>
              <a:rPr lang="en">
                <a:solidFill>
                  <a:srgbClr val="575756"/>
                </a:solidFill>
              </a:rPr>
              <a:t>  Clarity is king!</a:t>
            </a:r>
          </a:p>
          <a:p>
            <a:pPr lvl="0" indent="0" rtl="0">
              <a:lnSpc>
                <a:spcPct val="100000"/>
              </a:lnSpc>
              <a:spcBef>
                <a:spcPts val="500"/>
              </a:spcBef>
              <a:buClr>
                <a:srgbClr val="60912B"/>
              </a:buClr>
              <a:buSzPct val="100000"/>
              <a:buFont typeface="Noto Sans Symbols"/>
              <a:buChar char="▪"/>
            </a:pPr>
            <a:r>
              <a:rPr lang="en">
                <a:solidFill>
                  <a:srgbClr val="575756"/>
                </a:solidFill>
              </a:rPr>
              <a:t>  don’t save (your) time on namings</a:t>
            </a:r>
          </a:p>
          <a:p>
            <a:pPr lvl="0" indent="0" rtl="0">
              <a:lnSpc>
                <a:spcPct val="100000"/>
              </a:lnSpc>
              <a:spcBef>
                <a:spcPts val="500"/>
              </a:spcBef>
              <a:buClr>
                <a:srgbClr val="60912B"/>
              </a:buClr>
              <a:buSzPct val="100000"/>
              <a:buFont typeface="Noto Sans Symbols"/>
              <a:buChar char="▪"/>
            </a:pPr>
            <a:r>
              <a:rPr lang="en">
                <a:solidFill>
                  <a:srgbClr val="575756"/>
                </a:solidFill>
              </a:rPr>
              <a:t>  read less, write more</a:t>
            </a:r>
          </a:p>
          <a:p>
            <a:pPr lvl="0" indent="0" rtl="0">
              <a:lnSpc>
                <a:spcPct val="100000"/>
              </a:lnSpc>
              <a:spcBef>
                <a:spcPts val="500"/>
              </a:spcBef>
              <a:buClr>
                <a:srgbClr val="60912B"/>
              </a:buClr>
              <a:buSzPct val="100000"/>
              <a:buFont typeface="Noto Sans Symbols"/>
              <a:buChar char="▪"/>
            </a:pPr>
            <a:r>
              <a:rPr lang="en">
                <a:solidFill>
                  <a:srgbClr val="575756"/>
                </a:solidFill>
              </a:rPr>
              <a:t>  No comments!</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33" name="Shape 113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Shape 1139"/>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40" name="Shape 114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“Complexity kills. It sucks the life out of developers, it makes products difficult to plan, build, and test.”</a:t>
            </a:r>
          </a:p>
          <a:p>
            <a:pPr lvl="0" indent="0" rtl="0">
              <a:lnSpc>
                <a:spcPct val="100000"/>
              </a:lnSpc>
              <a:spcBef>
                <a:spcPts val="500"/>
              </a:spcBef>
              <a:buClr>
                <a:srgbClr val="60912B"/>
              </a:buClr>
              <a:buSzPct val="100000"/>
              <a:buFont typeface="Noto Sans Symbols"/>
              <a:buChar char="▪"/>
            </a:pPr>
            <a:r>
              <a:rPr lang="en">
                <a:solidFill>
                  <a:srgbClr val="575756"/>
                </a:solidFill>
              </a:rPr>
              <a:t>  Clarity is king!</a:t>
            </a:r>
          </a:p>
          <a:p>
            <a:pPr lvl="0" indent="0" rtl="0">
              <a:lnSpc>
                <a:spcPct val="100000"/>
              </a:lnSpc>
              <a:spcBef>
                <a:spcPts val="500"/>
              </a:spcBef>
              <a:buClr>
                <a:srgbClr val="60912B"/>
              </a:buClr>
              <a:buSzPct val="100000"/>
              <a:buFont typeface="Noto Sans Symbols"/>
              <a:buChar char="▪"/>
            </a:pPr>
            <a:r>
              <a:rPr lang="en">
                <a:solidFill>
                  <a:srgbClr val="575756"/>
                </a:solidFill>
              </a:rPr>
              <a:t>  don’t save (your) time on namings</a:t>
            </a:r>
          </a:p>
          <a:p>
            <a:pPr lvl="0" indent="0" rtl="0">
              <a:lnSpc>
                <a:spcPct val="100000"/>
              </a:lnSpc>
              <a:spcBef>
                <a:spcPts val="500"/>
              </a:spcBef>
              <a:buClr>
                <a:srgbClr val="60912B"/>
              </a:buClr>
              <a:buSzPct val="100000"/>
              <a:buFont typeface="Noto Sans Symbols"/>
              <a:buChar char="▪"/>
            </a:pPr>
            <a:r>
              <a:rPr lang="en">
                <a:solidFill>
                  <a:srgbClr val="575756"/>
                </a:solidFill>
              </a:rPr>
              <a:t>  read less, write more</a:t>
            </a:r>
          </a:p>
          <a:p>
            <a:pPr lvl="0" indent="0" rtl="0">
              <a:lnSpc>
                <a:spcPct val="100000"/>
              </a:lnSpc>
              <a:spcBef>
                <a:spcPts val="500"/>
              </a:spcBef>
              <a:buClr>
                <a:srgbClr val="60912B"/>
              </a:buClr>
              <a:buSzPct val="100000"/>
              <a:buFont typeface="Noto Sans Symbols"/>
              <a:buChar char="▪"/>
            </a:pPr>
            <a:r>
              <a:rPr lang="en">
                <a:solidFill>
                  <a:srgbClr val="575756"/>
                </a:solidFill>
              </a:rPr>
              <a:t>  No comments!</a:t>
            </a:r>
          </a:p>
          <a:p>
            <a:pPr lvl="0" indent="0" rtl="0">
              <a:lnSpc>
                <a:spcPct val="100000"/>
              </a:lnSpc>
              <a:spcBef>
                <a:spcPts val="500"/>
              </a:spcBef>
              <a:buClr>
                <a:srgbClr val="60912B"/>
              </a:buClr>
              <a:buSzPct val="100000"/>
              <a:buFont typeface="Noto Sans Symbols"/>
              <a:buChar char="▪"/>
            </a:pPr>
            <a:r>
              <a:rPr lang="en">
                <a:solidFill>
                  <a:srgbClr val="575756"/>
                </a:solidFill>
              </a:rPr>
              <a:t>  DRY, KISS, YAGNI, SOLID, TDD, FIRST</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41" name="Shape 114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dirty="0">
                <a:solidFill>
                  <a:schemeClr val="dk1"/>
                </a:solidFill>
              </a:rPr>
              <a:t>When software is hard to create or modify, programmers spend most of their time focusing on making things “just work,” and less time focusing on helping the user. </a:t>
            </a:r>
          </a:p>
          <a:p>
            <a:pPr lvl="0" rtl="0">
              <a:lnSpc>
                <a:spcPct val="100000"/>
              </a:lnSpc>
              <a:spcBef>
                <a:spcPts val="0"/>
              </a:spcBef>
              <a:spcAft>
                <a:spcPts val="0"/>
              </a:spcAft>
              <a:buNone/>
            </a:pPr>
            <a:endParaRPr dirty="0">
              <a:solidFill>
                <a:srgbClr val="575756"/>
              </a:solidFill>
            </a:endParaRPr>
          </a:p>
          <a:p>
            <a:pPr marR="0" algn="l" rtl="0">
              <a:lnSpc>
                <a:spcPct val="100000"/>
              </a:lnSpc>
              <a:spcBef>
                <a:spcPts val="500"/>
              </a:spcBef>
              <a:spcAft>
                <a:spcPts val="500"/>
              </a:spcAft>
              <a:buNone/>
            </a:pPr>
            <a:endParaRPr dirty="0">
              <a:solidFill>
                <a:srgbClr val="575756"/>
              </a:solidFill>
            </a:endParaRPr>
          </a:p>
          <a:p>
            <a:pPr marR="0" algn="l" rtl="0">
              <a:lnSpc>
                <a:spcPct val="100000"/>
              </a:lnSpc>
              <a:spcBef>
                <a:spcPts val="500"/>
              </a:spcBef>
              <a:spcAft>
                <a:spcPts val="500"/>
              </a:spcAft>
              <a:buNone/>
            </a:pPr>
            <a:endParaRPr dirty="0">
              <a:solidFill>
                <a:srgbClr val="575756"/>
              </a:solidFill>
            </a:endParaRPr>
          </a:p>
          <a:p>
            <a:pPr marR="0" algn="l" rtl="0">
              <a:lnSpc>
                <a:spcPct val="100000"/>
              </a:lnSpc>
              <a:spcBef>
                <a:spcPts val="500"/>
              </a:spcBef>
              <a:spcAft>
                <a:spcPts val="500"/>
              </a:spcAft>
              <a:buNone/>
            </a:pPr>
            <a:endParaRPr dirty="0">
              <a:solidFill>
                <a:srgbClr val="575756"/>
              </a:solidFill>
            </a:endParaRPr>
          </a:p>
          <a:p>
            <a:pPr marR="0" algn="l" rtl="0">
              <a:lnSpc>
                <a:spcPct val="100000"/>
              </a:lnSpc>
              <a:spcBef>
                <a:spcPts val="500"/>
              </a:spcBef>
              <a:spcAft>
                <a:spcPts val="500"/>
              </a:spcAft>
              <a:buNone/>
            </a:pPr>
            <a:endParaRPr dirty="0">
              <a:solidFill>
                <a:srgbClr val="575756"/>
              </a:solidFill>
            </a:endParaRPr>
          </a:p>
          <a:p>
            <a:pPr marR="0" algn="l" rtl="0">
              <a:lnSpc>
                <a:spcPct val="100000"/>
              </a:lnSpc>
              <a:spcBef>
                <a:spcPts val="500"/>
              </a:spcBef>
              <a:spcAft>
                <a:spcPts val="500"/>
              </a:spcAft>
              <a:buNone/>
            </a:pPr>
            <a:endParaRPr dirty="0">
              <a:solidFill>
                <a:srgbClr val="575756"/>
              </a:solidFill>
            </a:endParaRPr>
          </a:p>
          <a:p>
            <a:pPr marR="0" algn="l" rtl="0">
              <a:lnSpc>
                <a:spcPct val="100000"/>
              </a:lnSpc>
              <a:spcBef>
                <a:spcPts val="500"/>
              </a:spcBef>
              <a:spcAft>
                <a:spcPts val="500"/>
              </a:spcAft>
              <a:buNone/>
            </a:pPr>
            <a:endParaRPr dirty="0">
              <a:solidFill>
                <a:srgbClr val="575756"/>
              </a:solidFill>
            </a:endParaRPr>
          </a:p>
          <a:p>
            <a:pPr marR="0" algn="l" rtl="0">
              <a:lnSpc>
                <a:spcPct val="100000"/>
              </a:lnSpc>
              <a:spcBef>
                <a:spcPts val="500"/>
              </a:spcBef>
              <a:spcAft>
                <a:spcPts val="500"/>
              </a:spcAft>
              <a:buNone/>
            </a:pPr>
            <a:endParaRPr dirty="0">
              <a:solidFill>
                <a:srgbClr val="575756"/>
              </a:solidFill>
            </a:endParaRPr>
          </a:p>
          <a:p>
            <a:pPr marR="0" algn="l" rtl="0">
              <a:lnSpc>
                <a:spcPct val="100000"/>
              </a:lnSpc>
              <a:spcBef>
                <a:spcPts val="500"/>
              </a:spcBef>
              <a:spcAft>
                <a:spcPts val="500"/>
              </a:spcAft>
              <a:buNone/>
            </a:pPr>
            <a:endParaRPr dirty="0">
              <a:solidFill>
                <a:srgbClr val="575756"/>
              </a:solidFill>
            </a:endParaRPr>
          </a:p>
          <a:p>
            <a:pPr marR="0" lvl="0" algn="l" rtl="0">
              <a:lnSpc>
                <a:spcPct val="100000"/>
              </a:lnSpc>
              <a:spcBef>
                <a:spcPts val="500"/>
              </a:spcBef>
              <a:spcAft>
                <a:spcPts val="500"/>
              </a:spcAft>
              <a:buNone/>
            </a:pPr>
            <a:r>
              <a:rPr lang="en" sz="1800" dirty="0" smtClean="0">
                <a:solidFill>
                  <a:srgbClr val="575756"/>
                </a:solidFill>
              </a:rPr>
              <a:t>This leads to </a:t>
            </a:r>
            <a:r>
              <a:rPr lang="en" sz="1800" b="1" dirty="0" smtClean="0">
                <a:solidFill>
                  <a:srgbClr val="FF0000"/>
                </a:solidFill>
              </a:rPr>
              <a:t>technical debts</a:t>
            </a:r>
            <a:r>
              <a:rPr lang="en" sz="1800" dirty="0" smtClean="0">
                <a:solidFill>
                  <a:srgbClr val="575756"/>
                </a:solidFill>
              </a:rPr>
              <a:t>!</a:t>
            </a:r>
            <a:endParaRPr lang="en" sz="1800" dirty="0">
              <a:solidFill>
                <a:srgbClr val="575756"/>
              </a:solidFill>
            </a:endParaRPr>
          </a:p>
        </p:txBody>
      </p:sp>
      <p:sp>
        <p:nvSpPr>
          <p:cNvPr id="185" name="Shape 18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186" name="Shape 186"/>
          <p:cNvPicPr preferRelativeResize="0"/>
          <p:nvPr/>
        </p:nvPicPr>
        <p:blipFill>
          <a:blip r:embed="rId3">
            <a:alphaModFix/>
          </a:blip>
          <a:stretch>
            <a:fillRect/>
          </a:stretch>
        </p:blipFill>
        <p:spPr>
          <a:xfrm>
            <a:off x="2428925" y="1863100"/>
            <a:ext cx="4286250" cy="1819275"/>
          </a:xfrm>
          <a:prstGeom prst="rect">
            <a:avLst/>
          </a:prstGeom>
          <a:noFill/>
          <a:ln>
            <a:noFill/>
          </a:ln>
        </p:spPr>
      </p:pic>
    </p:spTree>
  </p:cSld>
  <p:clrMapOvr>
    <a:masterClrMapping/>
  </p:clrMapOvr>
  <p:transition spd="slow">
    <p:cut/>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1147" name="Shape 1147"/>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48" name="Shape 114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“Complexity kills. It sucks the life out of developers, it makes products difficult to plan, build, and test.”</a:t>
            </a:r>
          </a:p>
          <a:p>
            <a:pPr lvl="0" indent="0" rtl="0">
              <a:lnSpc>
                <a:spcPct val="100000"/>
              </a:lnSpc>
              <a:spcBef>
                <a:spcPts val="500"/>
              </a:spcBef>
              <a:buClr>
                <a:srgbClr val="60912B"/>
              </a:buClr>
              <a:buSzPct val="100000"/>
              <a:buFont typeface="Noto Sans Symbols"/>
              <a:buChar char="▪"/>
            </a:pPr>
            <a:r>
              <a:rPr lang="en">
                <a:solidFill>
                  <a:srgbClr val="575756"/>
                </a:solidFill>
              </a:rPr>
              <a:t>  Clarity is king!</a:t>
            </a:r>
          </a:p>
          <a:p>
            <a:pPr lvl="0" indent="0" rtl="0">
              <a:lnSpc>
                <a:spcPct val="100000"/>
              </a:lnSpc>
              <a:spcBef>
                <a:spcPts val="500"/>
              </a:spcBef>
              <a:buClr>
                <a:srgbClr val="60912B"/>
              </a:buClr>
              <a:buSzPct val="100000"/>
              <a:buFont typeface="Noto Sans Symbols"/>
              <a:buChar char="▪"/>
            </a:pPr>
            <a:r>
              <a:rPr lang="en">
                <a:solidFill>
                  <a:srgbClr val="575756"/>
                </a:solidFill>
              </a:rPr>
              <a:t>  don’t save (your) time on namings</a:t>
            </a:r>
          </a:p>
          <a:p>
            <a:pPr lvl="0" indent="0" rtl="0">
              <a:lnSpc>
                <a:spcPct val="100000"/>
              </a:lnSpc>
              <a:spcBef>
                <a:spcPts val="500"/>
              </a:spcBef>
              <a:buClr>
                <a:srgbClr val="60912B"/>
              </a:buClr>
              <a:buSzPct val="100000"/>
              <a:buFont typeface="Noto Sans Symbols"/>
              <a:buChar char="▪"/>
            </a:pPr>
            <a:r>
              <a:rPr lang="en">
                <a:solidFill>
                  <a:srgbClr val="575756"/>
                </a:solidFill>
              </a:rPr>
              <a:t>  read less, write more</a:t>
            </a:r>
          </a:p>
          <a:p>
            <a:pPr lvl="0" indent="0" rtl="0">
              <a:lnSpc>
                <a:spcPct val="100000"/>
              </a:lnSpc>
              <a:spcBef>
                <a:spcPts val="500"/>
              </a:spcBef>
              <a:buClr>
                <a:srgbClr val="60912B"/>
              </a:buClr>
              <a:buSzPct val="100000"/>
              <a:buFont typeface="Noto Sans Symbols"/>
              <a:buChar char="▪"/>
            </a:pPr>
            <a:r>
              <a:rPr lang="en">
                <a:solidFill>
                  <a:srgbClr val="575756"/>
                </a:solidFill>
              </a:rPr>
              <a:t>  No comments!</a:t>
            </a:r>
          </a:p>
          <a:p>
            <a:pPr lvl="0" indent="0" rtl="0">
              <a:lnSpc>
                <a:spcPct val="100000"/>
              </a:lnSpc>
              <a:spcBef>
                <a:spcPts val="500"/>
              </a:spcBef>
              <a:buClr>
                <a:srgbClr val="60912B"/>
              </a:buClr>
              <a:buSzPct val="100000"/>
              <a:buFont typeface="Noto Sans Symbols"/>
              <a:buChar char="▪"/>
            </a:pPr>
            <a:r>
              <a:rPr lang="en">
                <a:solidFill>
                  <a:srgbClr val="575756"/>
                </a:solidFill>
              </a:rPr>
              <a:t>  DRY, KISS, YAGNI, SOLID, TDD, FIRST</a:t>
            </a:r>
          </a:p>
          <a:p>
            <a:pPr lvl="0" indent="0" rtl="0">
              <a:lnSpc>
                <a:spcPct val="100000"/>
              </a:lnSpc>
              <a:spcBef>
                <a:spcPts val="500"/>
              </a:spcBef>
              <a:buClr>
                <a:srgbClr val="60912B"/>
              </a:buClr>
              <a:buSzPct val="100000"/>
              <a:buFont typeface="Noto Sans Symbols"/>
              <a:buChar char="▪"/>
            </a:pPr>
            <a:r>
              <a:rPr lang="en">
                <a:solidFill>
                  <a:srgbClr val="575756"/>
                </a:solidFill>
              </a:rPr>
              <a:t>  refactoring is not a nice-to-have option</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49" name="Shape 114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pic>
        <p:nvPicPr>
          <p:cNvPr id="1155" name="Shape 1155"/>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56" name="Shape 115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“Complexity kills. It sucks the life out of developers, it makes products difficult to plan, build, and test.”</a:t>
            </a:r>
          </a:p>
          <a:p>
            <a:pPr lvl="0" indent="0" rtl="0">
              <a:lnSpc>
                <a:spcPct val="100000"/>
              </a:lnSpc>
              <a:spcBef>
                <a:spcPts val="500"/>
              </a:spcBef>
              <a:buClr>
                <a:srgbClr val="60912B"/>
              </a:buClr>
              <a:buSzPct val="100000"/>
              <a:buFont typeface="Noto Sans Symbols"/>
              <a:buChar char="▪"/>
            </a:pPr>
            <a:r>
              <a:rPr lang="en">
                <a:solidFill>
                  <a:srgbClr val="575756"/>
                </a:solidFill>
              </a:rPr>
              <a:t>  Clarity is king!</a:t>
            </a:r>
          </a:p>
          <a:p>
            <a:pPr lvl="0" indent="0" rtl="0">
              <a:lnSpc>
                <a:spcPct val="100000"/>
              </a:lnSpc>
              <a:spcBef>
                <a:spcPts val="500"/>
              </a:spcBef>
              <a:buClr>
                <a:srgbClr val="60912B"/>
              </a:buClr>
              <a:buSzPct val="100000"/>
              <a:buFont typeface="Noto Sans Symbols"/>
              <a:buChar char="▪"/>
            </a:pPr>
            <a:r>
              <a:rPr lang="en">
                <a:solidFill>
                  <a:srgbClr val="575756"/>
                </a:solidFill>
              </a:rPr>
              <a:t>  don’t save (your) time on namings</a:t>
            </a:r>
          </a:p>
          <a:p>
            <a:pPr lvl="0" indent="0" rtl="0">
              <a:lnSpc>
                <a:spcPct val="100000"/>
              </a:lnSpc>
              <a:spcBef>
                <a:spcPts val="500"/>
              </a:spcBef>
              <a:buClr>
                <a:srgbClr val="60912B"/>
              </a:buClr>
              <a:buSzPct val="100000"/>
              <a:buFont typeface="Noto Sans Symbols"/>
              <a:buChar char="▪"/>
            </a:pPr>
            <a:r>
              <a:rPr lang="en">
                <a:solidFill>
                  <a:srgbClr val="575756"/>
                </a:solidFill>
              </a:rPr>
              <a:t>  read less, write more</a:t>
            </a:r>
          </a:p>
          <a:p>
            <a:pPr lvl="0" indent="0" rtl="0">
              <a:lnSpc>
                <a:spcPct val="100000"/>
              </a:lnSpc>
              <a:spcBef>
                <a:spcPts val="500"/>
              </a:spcBef>
              <a:buClr>
                <a:srgbClr val="60912B"/>
              </a:buClr>
              <a:buSzPct val="100000"/>
              <a:buFont typeface="Noto Sans Symbols"/>
              <a:buChar char="▪"/>
            </a:pPr>
            <a:r>
              <a:rPr lang="en">
                <a:solidFill>
                  <a:srgbClr val="575756"/>
                </a:solidFill>
              </a:rPr>
              <a:t>  No comments!</a:t>
            </a:r>
          </a:p>
          <a:p>
            <a:pPr lvl="0" indent="0" rtl="0">
              <a:lnSpc>
                <a:spcPct val="100000"/>
              </a:lnSpc>
              <a:spcBef>
                <a:spcPts val="500"/>
              </a:spcBef>
              <a:buClr>
                <a:srgbClr val="60912B"/>
              </a:buClr>
              <a:buSzPct val="100000"/>
              <a:buFont typeface="Noto Sans Symbols"/>
              <a:buChar char="▪"/>
            </a:pPr>
            <a:r>
              <a:rPr lang="en">
                <a:solidFill>
                  <a:srgbClr val="575756"/>
                </a:solidFill>
              </a:rPr>
              <a:t>  DRY, KISS, YAGNI, SOLID, TDD, FIRST</a:t>
            </a:r>
          </a:p>
          <a:p>
            <a:pPr lvl="0" indent="0" rtl="0">
              <a:lnSpc>
                <a:spcPct val="100000"/>
              </a:lnSpc>
              <a:spcBef>
                <a:spcPts val="500"/>
              </a:spcBef>
              <a:buClr>
                <a:srgbClr val="60912B"/>
              </a:buClr>
              <a:buSzPct val="100000"/>
              <a:buFont typeface="Noto Sans Symbols"/>
              <a:buChar char="▪"/>
            </a:pPr>
            <a:r>
              <a:rPr lang="en">
                <a:solidFill>
                  <a:srgbClr val="575756"/>
                </a:solidFill>
              </a:rPr>
              <a:t>  refactoring is not a nice-to-have option</a:t>
            </a:r>
          </a:p>
          <a:p>
            <a:pPr lvl="0" indent="0" rtl="0">
              <a:lnSpc>
                <a:spcPct val="100000"/>
              </a:lnSpc>
              <a:spcBef>
                <a:spcPts val="500"/>
              </a:spcBef>
              <a:buClr>
                <a:srgbClr val="60912B"/>
              </a:buClr>
              <a:buSzPct val="100000"/>
              <a:buFont typeface="Noto Sans Symbols"/>
              <a:buChar char="▪"/>
            </a:pPr>
            <a:r>
              <a:rPr lang="en">
                <a:solidFill>
                  <a:srgbClr val="575756"/>
                </a:solidFill>
              </a:rPr>
              <a:t>  later = </a:t>
            </a:r>
            <a:r>
              <a:rPr lang="en">
                <a:solidFill>
                  <a:srgbClr val="CC0000"/>
                </a:solidFill>
              </a:rPr>
              <a:t>NEVER</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57" name="Shape 115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pic>
        <p:nvPicPr>
          <p:cNvPr id="1163" name="Shape 1163"/>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64" name="Shape 116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“Complexity kills. It sucks the life out of developers, it makes products difficult to plan, build, and test.”</a:t>
            </a:r>
          </a:p>
          <a:p>
            <a:pPr lvl="0" indent="0" rtl="0">
              <a:lnSpc>
                <a:spcPct val="100000"/>
              </a:lnSpc>
              <a:spcBef>
                <a:spcPts val="500"/>
              </a:spcBef>
              <a:buClr>
                <a:srgbClr val="60912B"/>
              </a:buClr>
              <a:buSzPct val="100000"/>
              <a:buFont typeface="Noto Sans Symbols"/>
              <a:buChar char="▪"/>
            </a:pPr>
            <a:r>
              <a:rPr lang="en">
                <a:solidFill>
                  <a:srgbClr val="575756"/>
                </a:solidFill>
              </a:rPr>
              <a:t>  Clarity is king!</a:t>
            </a:r>
          </a:p>
          <a:p>
            <a:pPr lvl="0" indent="0" rtl="0">
              <a:lnSpc>
                <a:spcPct val="100000"/>
              </a:lnSpc>
              <a:spcBef>
                <a:spcPts val="500"/>
              </a:spcBef>
              <a:buClr>
                <a:srgbClr val="60912B"/>
              </a:buClr>
              <a:buSzPct val="100000"/>
              <a:buFont typeface="Noto Sans Symbols"/>
              <a:buChar char="▪"/>
            </a:pPr>
            <a:r>
              <a:rPr lang="en">
                <a:solidFill>
                  <a:srgbClr val="575756"/>
                </a:solidFill>
              </a:rPr>
              <a:t>  don’t save (your) time on namings</a:t>
            </a:r>
          </a:p>
          <a:p>
            <a:pPr lvl="0" indent="0" rtl="0">
              <a:lnSpc>
                <a:spcPct val="100000"/>
              </a:lnSpc>
              <a:spcBef>
                <a:spcPts val="500"/>
              </a:spcBef>
              <a:buClr>
                <a:srgbClr val="60912B"/>
              </a:buClr>
              <a:buSzPct val="100000"/>
              <a:buFont typeface="Noto Sans Symbols"/>
              <a:buChar char="▪"/>
            </a:pPr>
            <a:r>
              <a:rPr lang="en">
                <a:solidFill>
                  <a:srgbClr val="575756"/>
                </a:solidFill>
              </a:rPr>
              <a:t>  read less, write more</a:t>
            </a:r>
          </a:p>
          <a:p>
            <a:pPr lvl="0" indent="0" rtl="0">
              <a:lnSpc>
                <a:spcPct val="100000"/>
              </a:lnSpc>
              <a:spcBef>
                <a:spcPts val="500"/>
              </a:spcBef>
              <a:buClr>
                <a:srgbClr val="60912B"/>
              </a:buClr>
              <a:buSzPct val="100000"/>
              <a:buFont typeface="Noto Sans Symbols"/>
              <a:buChar char="▪"/>
            </a:pPr>
            <a:r>
              <a:rPr lang="en">
                <a:solidFill>
                  <a:srgbClr val="575756"/>
                </a:solidFill>
              </a:rPr>
              <a:t>  No comments!</a:t>
            </a:r>
          </a:p>
          <a:p>
            <a:pPr lvl="0" indent="0" rtl="0">
              <a:lnSpc>
                <a:spcPct val="100000"/>
              </a:lnSpc>
              <a:spcBef>
                <a:spcPts val="500"/>
              </a:spcBef>
              <a:buClr>
                <a:srgbClr val="60912B"/>
              </a:buClr>
              <a:buSzPct val="100000"/>
              <a:buFont typeface="Noto Sans Symbols"/>
              <a:buChar char="▪"/>
            </a:pPr>
            <a:r>
              <a:rPr lang="en">
                <a:solidFill>
                  <a:srgbClr val="575756"/>
                </a:solidFill>
              </a:rPr>
              <a:t>  DRY, KISS, YAGNI, SOLID, TDD, FIRST</a:t>
            </a:r>
          </a:p>
          <a:p>
            <a:pPr lvl="0" indent="0" rtl="0">
              <a:lnSpc>
                <a:spcPct val="100000"/>
              </a:lnSpc>
              <a:spcBef>
                <a:spcPts val="500"/>
              </a:spcBef>
              <a:buClr>
                <a:srgbClr val="60912B"/>
              </a:buClr>
              <a:buSzPct val="100000"/>
              <a:buFont typeface="Noto Sans Symbols"/>
              <a:buChar char="▪"/>
            </a:pPr>
            <a:r>
              <a:rPr lang="en">
                <a:solidFill>
                  <a:srgbClr val="575756"/>
                </a:solidFill>
              </a:rPr>
              <a:t>  refactoring is not a nice-to-have option</a:t>
            </a:r>
          </a:p>
          <a:p>
            <a:pPr lvl="0" indent="0" rtl="0">
              <a:lnSpc>
                <a:spcPct val="100000"/>
              </a:lnSpc>
              <a:spcBef>
                <a:spcPts val="500"/>
              </a:spcBef>
              <a:buClr>
                <a:srgbClr val="60912B"/>
              </a:buClr>
              <a:buSzPct val="100000"/>
              <a:buFont typeface="Noto Sans Symbols"/>
              <a:buChar char="▪"/>
            </a:pPr>
            <a:r>
              <a:rPr lang="en">
                <a:solidFill>
                  <a:srgbClr val="575756"/>
                </a:solidFill>
              </a:rPr>
              <a:t>  later = </a:t>
            </a:r>
            <a:r>
              <a:rPr lang="en">
                <a:solidFill>
                  <a:srgbClr val="CC0000"/>
                </a:solidFill>
              </a:rPr>
              <a:t>NEVER</a:t>
            </a:r>
          </a:p>
          <a:p>
            <a:pPr lvl="0" indent="0" rtl="0">
              <a:lnSpc>
                <a:spcPct val="100000"/>
              </a:lnSpc>
              <a:spcBef>
                <a:spcPts val="500"/>
              </a:spcBef>
              <a:buClr>
                <a:srgbClr val="60912B"/>
              </a:buClr>
              <a:buSzPct val="100000"/>
              <a:buFont typeface="Noto Sans Symbols"/>
              <a:buChar char="▪"/>
            </a:pPr>
            <a:r>
              <a:rPr lang="en">
                <a:solidFill>
                  <a:srgbClr val="666666"/>
                </a:solidFill>
              </a:rPr>
              <a:t>  always improve</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65" name="Shape 116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Shape 1171"/>
          <p:cNvPicPr preferRelativeResize="0"/>
          <p:nvPr/>
        </p:nvPicPr>
        <p:blipFill>
          <a:blip r:embed="rId3">
            <a:alphaModFix/>
          </a:blip>
          <a:stretch>
            <a:fillRect/>
          </a:stretch>
        </p:blipFill>
        <p:spPr>
          <a:xfrm>
            <a:off x="5314387" y="898075"/>
            <a:ext cx="3533775" cy="4019550"/>
          </a:xfrm>
          <a:prstGeom prst="rect">
            <a:avLst/>
          </a:prstGeom>
          <a:noFill/>
          <a:ln>
            <a:noFill/>
          </a:ln>
        </p:spPr>
      </p:pic>
      <p:sp>
        <p:nvSpPr>
          <p:cNvPr id="1172" name="Shape 117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“Complexity kills. It sucks the life out of developers, it makes products difficult to plan, build, and test.”</a:t>
            </a:r>
          </a:p>
          <a:p>
            <a:pPr lvl="0" indent="0" rtl="0">
              <a:lnSpc>
                <a:spcPct val="100000"/>
              </a:lnSpc>
              <a:spcBef>
                <a:spcPts val="500"/>
              </a:spcBef>
              <a:buClr>
                <a:srgbClr val="60912B"/>
              </a:buClr>
              <a:buSzPct val="100000"/>
              <a:buFont typeface="Noto Sans Symbols"/>
              <a:buChar char="▪"/>
            </a:pPr>
            <a:r>
              <a:rPr lang="en">
                <a:solidFill>
                  <a:srgbClr val="575756"/>
                </a:solidFill>
              </a:rPr>
              <a:t>  Clarity is king!</a:t>
            </a:r>
          </a:p>
          <a:p>
            <a:pPr lvl="0" indent="0" rtl="0">
              <a:lnSpc>
                <a:spcPct val="100000"/>
              </a:lnSpc>
              <a:spcBef>
                <a:spcPts val="500"/>
              </a:spcBef>
              <a:buClr>
                <a:srgbClr val="60912B"/>
              </a:buClr>
              <a:buSzPct val="100000"/>
              <a:buFont typeface="Noto Sans Symbols"/>
              <a:buChar char="▪"/>
            </a:pPr>
            <a:r>
              <a:rPr lang="en">
                <a:solidFill>
                  <a:srgbClr val="575756"/>
                </a:solidFill>
              </a:rPr>
              <a:t>  don’t save (your) time on namings</a:t>
            </a:r>
          </a:p>
          <a:p>
            <a:pPr lvl="0" indent="0" rtl="0">
              <a:lnSpc>
                <a:spcPct val="100000"/>
              </a:lnSpc>
              <a:spcBef>
                <a:spcPts val="500"/>
              </a:spcBef>
              <a:buClr>
                <a:srgbClr val="60912B"/>
              </a:buClr>
              <a:buSzPct val="100000"/>
              <a:buFont typeface="Noto Sans Symbols"/>
              <a:buChar char="▪"/>
            </a:pPr>
            <a:r>
              <a:rPr lang="en">
                <a:solidFill>
                  <a:srgbClr val="575756"/>
                </a:solidFill>
              </a:rPr>
              <a:t>  read less, write more</a:t>
            </a:r>
          </a:p>
          <a:p>
            <a:pPr lvl="0" indent="0" rtl="0">
              <a:lnSpc>
                <a:spcPct val="100000"/>
              </a:lnSpc>
              <a:spcBef>
                <a:spcPts val="500"/>
              </a:spcBef>
              <a:buClr>
                <a:srgbClr val="60912B"/>
              </a:buClr>
              <a:buSzPct val="100000"/>
              <a:buFont typeface="Noto Sans Symbols"/>
              <a:buChar char="▪"/>
            </a:pPr>
            <a:r>
              <a:rPr lang="en">
                <a:solidFill>
                  <a:srgbClr val="575756"/>
                </a:solidFill>
              </a:rPr>
              <a:t>  No comments!</a:t>
            </a:r>
          </a:p>
          <a:p>
            <a:pPr lvl="0" indent="0" rtl="0">
              <a:lnSpc>
                <a:spcPct val="100000"/>
              </a:lnSpc>
              <a:spcBef>
                <a:spcPts val="500"/>
              </a:spcBef>
              <a:buClr>
                <a:srgbClr val="60912B"/>
              </a:buClr>
              <a:buSzPct val="100000"/>
              <a:buFont typeface="Noto Sans Symbols"/>
              <a:buChar char="▪"/>
            </a:pPr>
            <a:r>
              <a:rPr lang="en">
                <a:solidFill>
                  <a:srgbClr val="575756"/>
                </a:solidFill>
              </a:rPr>
              <a:t>  DRY, KISS, YAGNI, SOLID, TDD, FIRST</a:t>
            </a:r>
          </a:p>
          <a:p>
            <a:pPr lvl="0" indent="0" rtl="0">
              <a:lnSpc>
                <a:spcPct val="100000"/>
              </a:lnSpc>
              <a:spcBef>
                <a:spcPts val="500"/>
              </a:spcBef>
              <a:buClr>
                <a:srgbClr val="60912B"/>
              </a:buClr>
              <a:buSzPct val="100000"/>
              <a:buFont typeface="Noto Sans Symbols"/>
              <a:buChar char="▪"/>
            </a:pPr>
            <a:r>
              <a:rPr lang="en">
                <a:solidFill>
                  <a:srgbClr val="575756"/>
                </a:solidFill>
              </a:rPr>
              <a:t>  refactoring is not a nice-to-have option</a:t>
            </a:r>
          </a:p>
          <a:p>
            <a:pPr lvl="0" indent="0" rtl="0">
              <a:lnSpc>
                <a:spcPct val="100000"/>
              </a:lnSpc>
              <a:spcBef>
                <a:spcPts val="500"/>
              </a:spcBef>
              <a:buClr>
                <a:srgbClr val="60912B"/>
              </a:buClr>
              <a:buSzPct val="100000"/>
              <a:buFont typeface="Noto Sans Symbols"/>
              <a:buChar char="▪"/>
            </a:pPr>
            <a:r>
              <a:rPr lang="en">
                <a:solidFill>
                  <a:srgbClr val="575756"/>
                </a:solidFill>
              </a:rPr>
              <a:t>  later = </a:t>
            </a:r>
            <a:r>
              <a:rPr lang="en">
                <a:solidFill>
                  <a:srgbClr val="CC0000"/>
                </a:solidFill>
              </a:rPr>
              <a:t>NEVER</a:t>
            </a:r>
          </a:p>
          <a:p>
            <a:pPr lvl="0" indent="0" rtl="0">
              <a:lnSpc>
                <a:spcPct val="100000"/>
              </a:lnSpc>
              <a:spcBef>
                <a:spcPts val="500"/>
              </a:spcBef>
              <a:buClr>
                <a:srgbClr val="60912B"/>
              </a:buClr>
              <a:buSzPct val="100000"/>
              <a:buFont typeface="Noto Sans Symbols"/>
              <a:buChar char="▪"/>
            </a:pPr>
            <a:r>
              <a:rPr lang="en">
                <a:solidFill>
                  <a:srgbClr val="666666"/>
                </a:solidFill>
              </a:rPr>
              <a:t>  always improve</a:t>
            </a:r>
          </a:p>
          <a:p>
            <a:pPr lvl="0" indent="0" rtl="0">
              <a:lnSpc>
                <a:spcPct val="100000"/>
              </a:lnSpc>
              <a:spcBef>
                <a:spcPts val="500"/>
              </a:spcBef>
              <a:buClr>
                <a:srgbClr val="60912B"/>
              </a:buClr>
              <a:buSzPct val="100000"/>
              <a:buFont typeface="Noto Sans Symbols"/>
              <a:buChar char="▪"/>
            </a:pPr>
            <a:r>
              <a:rPr lang="en">
                <a:solidFill>
                  <a:srgbClr val="666666"/>
                </a:solidFill>
              </a:rPr>
              <a:t>  Boy Scout Rule</a:t>
            </a: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1173" name="Shape 117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Takeaways</a:t>
            </a:r>
          </a:p>
        </p:txBody>
      </p:sp>
    </p:spTree>
  </p:cSld>
  <p:clrMapOvr>
    <a:masterClrMapping/>
  </p:clrMapOvr>
  <p:transition spd="slow">
    <p:cu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Shape 1179"/>
          <p:cNvSpPr txBox="1">
            <a:spLocks noGrp="1"/>
          </p:cNvSpPr>
          <p:nvPr>
            <p:ph type="body" idx="1"/>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ctr" rtl="0">
              <a:spcBef>
                <a:spcPts val="0"/>
              </a:spcBef>
              <a:buClr>
                <a:srgbClr val="7F7F7F"/>
              </a:buClr>
              <a:buSzPct val="25000"/>
              <a:buFont typeface="Arial"/>
              <a:buNone/>
            </a:pPr>
            <a:r>
              <a:rPr lang="en" b="1">
                <a:latin typeface="Calibri"/>
                <a:ea typeface="Calibri"/>
                <a:cs typeface="Calibri"/>
                <a:sym typeface="Calibri"/>
              </a:rPr>
              <a:t>Code for humans, not machines</a:t>
            </a:r>
          </a:p>
        </p:txBody>
      </p:sp>
      <p:sp>
        <p:nvSpPr>
          <p:cNvPr id="1180" name="Shape 1180"/>
          <p:cNvSpPr txBox="1">
            <a:spLocks noGrp="1"/>
          </p:cNvSpPr>
          <p:nvPr>
            <p:ph type="body" idx="2"/>
          </p:nvPr>
        </p:nvSpPr>
        <p:spPr>
          <a:xfrm>
            <a:off x="446600" y="1026549"/>
            <a:ext cx="8250899" cy="3762599"/>
          </a:xfrm>
          <a:prstGeom prst="rect">
            <a:avLst/>
          </a:prstGeom>
          <a:noFill/>
          <a:ln>
            <a:noFill/>
          </a:ln>
        </p:spPr>
        <p:txBody>
          <a:bodyPr lIns="0" tIns="45725" rIns="91425" bIns="45725" anchor="t" anchorCtr="0">
            <a:noAutofit/>
          </a:bodyPr>
          <a:lstStyle/>
          <a:p>
            <a:pPr lvl="0" algn="ctr" rtl="0">
              <a:lnSpc>
                <a:spcPct val="100000"/>
              </a:lnSpc>
              <a:spcBef>
                <a:spcPts val="500"/>
              </a:spcBef>
              <a:buNone/>
            </a:pPr>
            <a:r>
              <a:rPr lang="en">
                <a:solidFill>
                  <a:srgbClr val="575756"/>
                </a:solidFill>
              </a:rPr>
              <a:t>Think that the next person who reads your code is a chainsaw maniac.</a:t>
            </a:r>
          </a:p>
          <a:p>
            <a:pPr lvl="0" algn="ctr" rtl="0">
              <a:lnSpc>
                <a:spcPct val="100000"/>
              </a:lnSpc>
              <a:spcBef>
                <a:spcPts val="500"/>
              </a:spcBef>
              <a:buNone/>
            </a:pPr>
            <a:r>
              <a:rPr lang="en">
                <a:solidFill>
                  <a:srgbClr val="575756"/>
                </a:solidFill>
              </a:rPr>
              <a:t>If you don’t write clean code, you know your fate.</a:t>
            </a:r>
          </a:p>
        </p:txBody>
      </p:sp>
      <p:pic>
        <p:nvPicPr>
          <p:cNvPr id="1181" name="Shape 1181"/>
          <p:cNvPicPr preferRelativeResize="0"/>
          <p:nvPr/>
        </p:nvPicPr>
        <p:blipFill>
          <a:blip r:embed="rId3">
            <a:alphaModFix/>
          </a:blip>
          <a:stretch>
            <a:fillRect/>
          </a:stretch>
        </p:blipFill>
        <p:spPr>
          <a:xfrm>
            <a:off x="3114675" y="2286725"/>
            <a:ext cx="2914650" cy="1962150"/>
          </a:xfrm>
          <a:prstGeom prst="rect">
            <a:avLst/>
          </a:prstGeom>
          <a:noFill/>
          <a:ln>
            <a:noFill/>
          </a:ln>
        </p:spPr>
      </p:pic>
    </p:spTree>
  </p:cSld>
  <p:clrMapOvr>
    <a:masterClrMapping/>
  </p:clrMapOvr>
  <p:transition spd="slow">
    <p:cut/>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Shape 1187"/>
          <p:cNvSpPr txBox="1">
            <a:spLocks noGrp="1"/>
          </p:cNvSpPr>
          <p:nvPr>
            <p:ph type="title"/>
          </p:nvPr>
        </p:nvSpPr>
        <p:spPr>
          <a:xfrm>
            <a:off x="446612" y="785040"/>
            <a:ext cx="8250776" cy="615265"/>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700" b="1" i="0" u="none" strike="noStrike" cap="none" baseline="0">
                <a:solidFill>
                  <a:srgbClr val="60912B"/>
                </a:solidFill>
                <a:latin typeface="Calibri"/>
                <a:ea typeface="Calibri"/>
                <a:cs typeface="Calibri"/>
                <a:sym typeface="Calibri"/>
              </a:rPr>
              <a:t>Resources</a:t>
            </a:r>
          </a:p>
        </p:txBody>
      </p:sp>
      <p:sp>
        <p:nvSpPr>
          <p:cNvPr id="1188" name="Shape 1188"/>
          <p:cNvSpPr txBox="1">
            <a:spLocks noGrp="1"/>
          </p:cNvSpPr>
          <p:nvPr>
            <p:ph type="body" idx="1"/>
          </p:nvPr>
        </p:nvSpPr>
        <p:spPr>
          <a:xfrm>
            <a:off x="446612" y="1400306"/>
            <a:ext cx="8250776" cy="3388713"/>
          </a:xfrm>
          <a:prstGeom prst="rect">
            <a:avLst/>
          </a:prstGeom>
          <a:noFill/>
          <a:ln>
            <a:noFill/>
          </a:ln>
        </p:spPr>
        <p:txBody>
          <a:bodyPr lIns="0" tIns="45725" rIns="91425" bIns="45725" anchor="t" anchorCtr="0">
            <a:noAutofit/>
          </a:bodyPr>
          <a:lstStyle/>
          <a:p>
            <a:pPr marL="0" marR="0" lvl="0" indent="-25400" algn="l" rtl="0">
              <a:lnSpc>
                <a:spcPct val="200000"/>
              </a:lnSpc>
              <a:spcBef>
                <a:spcPts val="0"/>
              </a:spcBef>
              <a:spcAft>
                <a:spcPts val="0"/>
              </a:spcAft>
              <a:buClr>
                <a:srgbClr val="60912B"/>
              </a:buClr>
              <a:buSzPct val="100000"/>
              <a:buFont typeface="Noto Sans Symbols"/>
              <a:buChar char="▪"/>
            </a:pPr>
            <a:r>
              <a:rPr lang="en" sz="1800" dirty="0" smtClean="0">
                <a:solidFill>
                  <a:schemeClr val="dk1"/>
                </a:solidFill>
              </a:rPr>
              <a:t>  Robert </a:t>
            </a:r>
            <a:r>
              <a:rPr lang="en" sz="1800" dirty="0">
                <a:solidFill>
                  <a:schemeClr val="dk1"/>
                </a:solidFill>
              </a:rPr>
              <a:t>C. Martin: Clean code - A handbook of Agile Software Craftsmanship</a:t>
            </a:r>
          </a:p>
          <a:p>
            <a:pPr lvl="0" indent="-25400" rtl="0">
              <a:lnSpc>
                <a:spcPct val="200000"/>
              </a:lnSpc>
              <a:spcBef>
                <a:spcPts val="0"/>
              </a:spcBef>
              <a:spcAft>
                <a:spcPts val="0"/>
              </a:spcAft>
              <a:buClr>
                <a:srgbClr val="60912B"/>
              </a:buClr>
              <a:buSzPct val="100000"/>
              <a:buFont typeface="Noto Sans Symbols"/>
              <a:buChar char="▪"/>
            </a:pPr>
            <a:r>
              <a:rPr lang="en" sz="1800" dirty="0" smtClean="0">
                <a:solidFill>
                  <a:srgbClr val="575756"/>
                </a:solidFill>
              </a:rPr>
              <a:t>  Max </a:t>
            </a:r>
            <a:r>
              <a:rPr lang="en" sz="1800" dirty="0">
                <a:solidFill>
                  <a:srgbClr val="575756"/>
                </a:solidFill>
              </a:rPr>
              <a:t>Kanat-Alexander: Code Simplicity</a:t>
            </a:r>
          </a:p>
          <a:p>
            <a:pPr marL="0" marR="0" lvl="0" indent="-25400" algn="l" rtl="0">
              <a:lnSpc>
                <a:spcPct val="200000"/>
              </a:lnSpc>
              <a:spcBef>
                <a:spcPts val="0"/>
              </a:spcBef>
              <a:spcAft>
                <a:spcPts val="0"/>
              </a:spcAft>
              <a:buClr>
                <a:srgbClr val="60912B"/>
              </a:buClr>
              <a:buSzPct val="100000"/>
              <a:buFont typeface="Noto Sans Symbols"/>
              <a:buChar char="▪"/>
            </a:pPr>
            <a:r>
              <a:rPr lang="en" sz="1800" u="sng" dirty="0" smtClean="0">
                <a:solidFill>
                  <a:schemeClr val="hlink"/>
                </a:solidFill>
              </a:rPr>
              <a:t>  </a:t>
            </a:r>
            <a:r>
              <a:rPr lang="en" sz="1800" u="sng" dirty="0" smtClean="0">
                <a:solidFill>
                  <a:schemeClr val="hlink"/>
                </a:solidFill>
                <a:hlinkClick r:id="rId3"/>
              </a:rPr>
              <a:t>www.cleancoders.com</a:t>
            </a:r>
            <a:endParaRPr lang="en" sz="1800" u="sng" dirty="0">
              <a:solidFill>
                <a:schemeClr val="hlink"/>
              </a:solidFill>
              <a:hlinkClick r:id="rId3"/>
            </a:endParaRPr>
          </a:p>
          <a:p>
            <a:pPr marL="0" marR="0" lvl="0" indent="-25400" algn="l" rtl="0">
              <a:lnSpc>
                <a:spcPct val="200000"/>
              </a:lnSpc>
              <a:spcBef>
                <a:spcPts val="0"/>
              </a:spcBef>
              <a:spcAft>
                <a:spcPts val="0"/>
              </a:spcAft>
              <a:buClr>
                <a:srgbClr val="60912B"/>
              </a:buClr>
              <a:buSzPct val="100000"/>
              <a:buFont typeface="Noto Sans Symbols"/>
              <a:buChar char="▪"/>
            </a:pPr>
            <a:r>
              <a:rPr lang="en" sz="1800" u="sng" dirty="0" smtClean="0">
                <a:solidFill>
                  <a:schemeClr val="hlink"/>
                </a:solidFill>
              </a:rPr>
              <a:t>  </a:t>
            </a:r>
            <a:r>
              <a:rPr lang="en" sz="1800" u="sng" dirty="0" smtClean="0">
                <a:solidFill>
                  <a:schemeClr val="hlink"/>
                </a:solidFill>
                <a:hlinkClick r:id="rId4"/>
              </a:rPr>
              <a:t>www.clean-code-developer.hu</a:t>
            </a:r>
            <a:r>
              <a:rPr lang="en" sz="1800" dirty="0" smtClean="0">
                <a:solidFill>
                  <a:schemeClr val="dk1"/>
                </a:solidFill>
              </a:rPr>
              <a:t> </a:t>
            </a:r>
            <a:r>
              <a:rPr lang="en" sz="1800" dirty="0">
                <a:solidFill>
                  <a:schemeClr val="dk1"/>
                </a:solidFill>
              </a:rPr>
              <a:t>(.de)</a:t>
            </a:r>
          </a:p>
          <a:p>
            <a:pPr marL="0" marR="0" lvl="0" indent="-25400" algn="l" rtl="0">
              <a:lnSpc>
                <a:spcPct val="200000"/>
              </a:lnSpc>
              <a:spcBef>
                <a:spcPts val="0"/>
              </a:spcBef>
              <a:spcAft>
                <a:spcPts val="0"/>
              </a:spcAft>
              <a:buClr>
                <a:srgbClr val="60912B"/>
              </a:buClr>
              <a:buSzPct val="100000"/>
              <a:buFont typeface="Noto Sans Symbols"/>
              <a:buChar char="▪"/>
            </a:pPr>
            <a:r>
              <a:rPr lang="en" sz="1800" dirty="0" smtClean="0">
                <a:solidFill>
                  <a:schemeClr val="hlink"/>
                </a:solidFill>
              </a:rPr>
              <a:t>  </a:t>
            </a:r>
            <a:r>
              <a:rPr lang="en" sz="1800" u="sng" dirty="0" smtClean="0">
                <a:solidFill>
                  <a:schemeClr val="hlink"/>
                </a:solidFill>
                <a:hlinkClick r:id="rId5"/>
              </a:rPr>
              <a:t>Clean </a:t>
            </a:r>
            <a:r>
              <a:rPr lang="en" sz="1800" u="sng" dirty="0">
                <a:solidFill>
                  <a:schemeClr val="hlink"/>
                </a:solidFill>
                <a:hlinkClick r:id="rId5"/>
              </a:rPr>
              <a:t>Code cheat </a:t>
            </a:r>
            <a:r>
              <a:rPr lang="en" sz="1800" u="sng" dirty="0" smtClean="0">
                <a:solidFill>
                  <a:schemeClr val="hlink"/>
                </a:solidFill>
                <a:hlinkClick r:id="rId5"/>
              </a:rPr>
              <a:t>sheet</a:t>
            </a:r>
            <a:endParaRPr lang="en" sz="1800" u="sng" dirty="0" smtClean="0">
              <a:solidFill>
                <a:schemeClr val="hlink"/>
              </a:solidFill>
            </a:endParaRPr>
          </a:p>
          <a:p>
            <a:pPr marL="0" marR="0" lvl="0" indent="-25400" algn="l" rtl="0">
              <a:lnSpc>
                <a:spcPct val="200000"/>
              </a:lnSpc>
              <a:spcBef>
                <a:spcPts val="0"/>
              </a:spcBef>
              <a:spcAft>
                <a:spcPts val="0"/>
              </a:spcAft>
              <a:buClr>
                <a:srgbClr val="60912B"/>
              </a:buClr>
              <a:buSzPct val="100000"/>
              <a:buFont typeface="Noto Sans Symbols"/>
              <a:buChar char="▪"/>
            </a:pPr>
            <a:r>
              <a:rPr lang="en" sz="1800" dirty="0" smtClean="0">
                <a:solidFill>
                  <a:schemeClr val="hlink"/>
                </a:solidFill>
              </a:rPr>
              <a:t>  </a:t>
            </a:r>
            <a:r>
              <a:rPr lang="en" sz="1800" dirty="0" smtClean="0">
                <a:solidFill>
                  <a:schemeClr val="hlink"/>
                </a:solidFill>
                <a:hlinkClick r:id="rId6"/>
              </a:rPr>
              <a:t>The essence of </a:t>
            </a:r>
            <a:r>
              <a:rPr lang="hu-HU" sz="1800" dirty="0" smtClean="0">
                <a:solidFill>
                  <a:schemeClr val="hlink"/>
                </a:solidFill>
                <a:hlinkClick r:id="rId6"/>
              </a:rPr>
              <a:t>„Clean Code”</a:t>
            </a:r>
            <a:r>
              <a:rPr lang="en" sz="1800" dirty="0">
                <a:solidFill>
                  <a:schemeClr val="dk1"/>
                </a:solidFill>
              </a:rPr>
              <a:t/>
            </a:r>
            <a:br>
              <a:rPr lang="en" sz="1800" dirty="0">
                <a:solidFill>
                  <a:schemeClr val="dk1"/>
                </a:solidFill>
              </a:rPr>
            </a:br>
            <a:endParaRPr lang="en" sz="1800" dirty="0">
              <a:solidFill>
                <a:schemeClr val="dk1"/>
              </a:solidFill>
            </a:endParaRPr>
          </a:p>
        </p:txBody>
      </p:sp>
      <p:sp>
        <p:nvSpPr>
          <p:cNvPr id="1189" name="Shape 1189"/>
          <p:cNvSpPr txBox="1">
            <a:spLocks noGrp="1"/>
          </p:cNvSpPr>
          <p:nvPr>
            <p:ph type="body" idx="2"/>
          </p:nvPr>
        </p:nvSpPr>
        <p:spPr>
          <a:xfrm>
            <a:off x="446612" y="508202"/>
            <a:ext cx="8250776" cy="276944"/>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1190" name="Shape 1190"/>
          <p:cNvPicPr preferRelativeResize="0"/>
          <p:nvPr/>
        </p:nvPicPr>
        <p:blipFill>
          <a:blip r:embed="rId7">
            <a:alphaModFix/>
          </a:blip>
          <a:stretch>
            <a:fillRect/>
          </a:stretch>
        </p:blipFill>
        <p:spPr>
          <a:xfrm>
            <a:off x="6982900" y="2541125"/>
            <a:ext cx="1714500" cy="2247900"/>
          </a:xfrm>
          <a:prstGeom prst="rect">
            <a:avLst/>
          </a:prstGeom>
          <a:noFill/>
          <a:ln>
            <a:noFill/>
          </a:ln>
        </p:spPr>
      </p:pic>
      <p:pic>
        <p:nvPicPr>
          <p:cNvPr id="1191" name="Shape 1191"/>
          <p:cNvPicPr preferRelativeResize="0"/>
          <p:nvPr/>
        </p:nvPicPr>
        <p:blipFill>
          <a:blip r:embed="rId8">
            <a:alphaModFix/>
          </a:blip>
          <a:stretch>
            <a:fillRect/>
          </a:stretch>
        </p:blipFill>
        <p:spPr>
          <a:xfrm>
            <a:off x="4849532" y="2541123"/>
            <a:ext cx="1752366" cy="2247900"/>
          </a:xfrm>
          <a:prstGeom prst="rect">
            <a:avLst/>
          </a:prstGeom>
          <a:noFill/>
          <a:ln>
            <a:noFill/>
          </a:ln>
        </p:spPr>
      </p:pic>
    </p:spTree>
  </p:cSld>
  <p:clrMapOvr>
    <a:masterClrMapping/>
  </p:clrMapOvr>
  <p:transition spd="slow">
    <p:cu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Shape 1196"/>
          <p:cNvSpPr txBox="1">
            <a:spLocks noGrp="1"/>
          </p:cNvSpPr>
          <p:nvPr>
            <p:ph type="title"/>
          </p:nvPr>
        </p:nvSpPr>
        <p:spPr>
          <a:xfrm>
            <a:off x="467544" y="3579869"/>
            <a:ext cx="8229600" cy="504056"/>
          </a:xfrm>
          <a:prstGeom prst="rect">
            <a:avLst/>
          </a:prstGeom>
          <a:noFill/>
          <a:ln>
            <a:noFill/>
          </a:ln>
        </p:spPr>
        <p:txBody>
          <a:bodyPr lIns="0" tIns="45725" rIns="91425" bIns="45725" anchor="t" anchorCtr="0">
            <a:noAutofit/>
          </a:bodyPr>
          <a:lstStyle/>
          <a:p>
            <a:pPr marL="0" marR="0" lvl="0" indent="0" algn="ctr" rtl="0">
              <a:spcBef>
                <a:spcPts val="0"/>
              </a:spcBef>
              <a:buClr>
                <a:srgbClr val="575756"/>
              </a:buClr>
              <a:buSzPct val="25000"/>
              <a:buFont typeface="Calibri"/>
              <a:buNone/>
            </a:pPr>
            <a:r>
              <a:rPr lang="en" sz="2400" b="1" i="0" u="none" strike="noStrike" cap="none" baseline="0">
                <a:solidFill>
                  <a:srgbClr val="575756"/>
                </a:solidFill>
                <a:latin typeface="Calibri"/>
                <a:ea typeface="Calibri"/>
                <a:cs typeface="Calibri"/>
                <a:sym typeface="Calibri"/>
              </a:rPr>
              <a:t>Your powerful partner</a:t>
            </a:r>
          </a:p>
        </p:txBody>
      </p:sp>
      <p:pic>
        <p:nvPicPr>
          <p:cNvPr id="1197" name="Shape 1197"/>
          <p:cNvPicPr preferRelativeResize="0"/>
          <p:nvPr/>
        </p:nvPicPr>
        <p:blipFill rotWithShape="1">
          <a:blip r:embed="rId3">
            <a:alphaModFix/>
          </a:blip>
          <a:srcRect/>
          <a:stretch/>
        </p:blipFill>
        <p:spPr>
          <a:xfrm>
            <a:off x="2981325" y="843559"/>
            <a:ext cx="3181349" cy="2343155"/>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7"/>
                                        </p:tgtEl>
                                        <p:attrNameLst>
                                          <p:attrName>style.visibility</p:attrName>
                                        </p:attrNameLst>
                                      </p:cBhvr>
                                      <p:to>
                                        <p:strVal val="visible"/>
                                      </p:to>
                                    </p:set>
                                    <p:animEffect transition="in" filter="fade">
                                      <p:cBhvr>
                                        <p:cTn id="7" dur="1000"/>
                                        <p:tgtEl>
                                          <p:spTgt spid="119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96"/>
                                        </p:tgtEl>
                                        <p:attrNameLst>
                                          <p:attrName>style.visibility</p:attrName>
                                        </p:attrNameLst>
                                      </p:cBhvr>
                                      <p:to>
                                        <p:strVal val="visible"/>
                                      </p:to>
                                    </p:set>
                                    <p:animEffect transition="in" filter="fade">
                                      <p:cBhvr>
                                        <p:cTn id="11" dur="500"/>
                                        <p:tgtEl>
                                          <p:spTgt spid="1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Shape 1203"/>
          <p:cNvSpPr txBox="1">
            <a:spLocks noGrp="1"/>
          </p:cNvSpPr>
          <p:nvPr>
            <p:ph type="body" idx="1"/>
          </p:nvPr>
        </p:nvSpPr>
        <p:spPr>
          <a:xfrm>
            <a:off x="4633087" y="1400306"/>
            <a:ext cx="4064301" cy="3388713"/>
          </a:xfrm>
          <a:prstGeom prst="rect">
            <a:avLst/>
          </a:prstGeom>
          <a:noFill/>
          <a:ln>
            <a:noFill/>
          </a:ln>
        </p:spPr>
        <p:txBody>
          <a:bodyPr lIns="0" tIns="45725" rIns="91425" bIns="45725" anchor="t" anchorCtr="0">
            <a:noAutofit/>
          </a:bodyPr>
          <a:lstStyle/>
          <a:p>
            <a:pPr marL="0" marR="0" lvl="0" indent="0" algn="l" rtl="0">
              <a:lnSpc>
                <a:spcPct val="120000"/>
              </a:lnSpc>
              <a:spcBef>
                <a:spcPts val="0"/>
              </a:spcBef>
              <a:spcAft>
                <a:spcPts val="0"/>
              </a:spcAft>
              <a:buClr>
                <a:schemeClr val="dk2"/>
              </a:buClr>
              <a:buSzPct val="25000"/>
              <a:buFont typeface="Arial"/>
              <a:buNone/>
            </a:pPr>
            <a:r>
              <a:rPr lang="en" sz="1400" b="1" i="0" u="none" strike="noStrike" cap="none" baseline="0">
                <a:solidFill>
                  <a:srgbClr val="575756"/>
                </a:solidFill>
                <a:latin typeface="Calibri"/>
                <a:ea typeface="Calibri"/>
                <a:cs typeface="Calibri"/>
                <a:sym typeface="Calibri"/>
              </a:rPr>
              <a:t>Zoltán Domahidi</a:t>
            </a:r>
          </a:p>
          <a:p>
            <a:pPr marL="0" marR="0" lvl="0" indent="0" algn="l" rtl="0">
              <a:lnSpc>
                <a:spcPct val="120000"/>
              </a:lnSpc>
              <a:spcBef>
                <a:spcPts val="500"/>
              </a:spcBef>
              <a:spcAft>
                <a:spcPts val="0"/>
              </a:spcAft>
              <a:buClr>
                <a:schemeClr val="dk2"/>
              </a:buClr>
              <a:buSzPct val="25000"/>
              <a:buFont typeface="Arial"/>
              <a:buNone/>
            </a:pPr>
            <a:r>
              <a:rPr lang="en" sz="1400" b="0" i="0" u="none" strike="noStrike" cap="none" baseline="0">
                <a:solidFill>
                  <a:srgbClr val="575756"/>
                </a:solidFill>
                <a:latin typeface="Calibri"/>
                <a:ea typeface="Calibri"/>
                <a:cs typeface="Calibri"/>
                <a:sym typeface="Calibri"/>
              </a:rPr>
              <a:t>O2.10 / Java Developer</a:t>
            </a:r>
          </a:p>
          <a:p>
            <a:pPr marL="0" marR="0" lvl="0" indent="0" algn="l" rtl="0">
              <a:lnSpc>
                <a:spcPct val="120000"/>
              </a:lnSpc>
              <a:spcBef>
                <a:spcPts val="500"/>
              </a:spcBef>
              <a:spcAft>
                <a:spcPts val="500"/>
              </a:spcAft>
              <a:buClr>
                <a:schemeClr val="dk2"/>
              </a:buClr>
              <a:buSzPct val="25000"/>
              <a:buFont typeface="Arial"/>
              <a:buNone/>
            </a:pPr>
            <a:r>
              <a:rPr lang="en" sz="1400" b="0" i="0" u="none" strike="noStrike" cap="none" baseline="0">
                <a:solidFill>
                  <a:srgbClr val="575756"/>
                </a:solidFill>
                <a:latin typeface="Calibri"/>
                <a:ea typeface="Calibri"/>
                <a:cs typeface="Calibri"/>
                <a:sym typeface="Calibri"/>
              </a:rPr>
              <a:t>Email: Zoltan.Domahidi@evosoft.com</a:t>
            </a:r>
          </a:p>
        </p:txBody>
      </p:sp>
      <p:sp>
        <p:nvSpPr>
          <p:cNvPr id="1204" name="Shape 1204"/>
          <p:cNvSpPr txBox="1">
            <a:spLocks noGrp="1"/>
          </p:cNvSpPr>
          <p:nvPr>
            <p:ph type="title"/>
          </p:nvPr>
        </p:nvSpPr>
        <p:spPr>
          <a:xfrm>
            <a:off x="4633086" y="785040"/>
            <a:ext cx="4064301" cy="615265"/>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600" b="1" i="0" u="none" strike="noStrike" cap="none" baseline="0">
                <a:solidFill>
                  <a:srgbClr val="60912B"/>
                </a:solidFill>
                <a:latin typeface="Calibri"/>
                <a:ea typeface="Calibri"/>
                <a:cs typeface="Calibri"/>
                <a:sym typeface="Calibri"/>
              </a:rPr>
              <a:t>Counterpart</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446612" y="785040"/>
            <a:ext cx="8250899" cy="615299"/>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700" b="1">
                <a:solidFill>
                  <a:srgbClr val="60912B"/>
                </a:solidFill>
                <a:latin typeface="Calibri"/>
                <a:ea typeface="Calibri"/>
                <a:cs typeface="Calibri"/>
                <a:sym typeface="Calibri"/>
              </a:rPr>
              <a:t>Why Clean Code is important?</a:t>
            </a:r>
          </a:p>
        </p:txBody>
      </p:sp>
      <p:sp>
        <p:nvSpPr>
          <p:cNvPr id="193" name="Shape 193"/>
          <p:cNvSpPr txBox="1">
            <a:spLocks noGrp="1"/>
          </p:cNvSpPr>
          <p:nvPr>
            <p:ph type="body" idx="1"/>
          </p:nvPr>
        </p:nvSpPr>
        <p:spPr>
          <a:xfrm>
            <a:off x="446612" y="1400306"/>
            <a:ext cx="8250899" cy="3388800"/>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a:solidFill>
                  <a:srgbClr val="575756"/>
                </a:solidFill>
              </a:rPr>
              <a:t>The Technical Debt Quadrant:</a:t>
            </a:r>
          </a:p>
        </p:txBody>
      </p:sp>
      <p:sp>
        <p:nvSpPr>
          <p:cNvPr id="194" name="Shape 19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195" name="Shape 195"/>
          <p:cNvPicPr preferRelativeResize="0"/>
          <p:nvPr/>
        </p:nvPicPr>
        <p:blipFill>
          <a:blip r:embed="rId3">
            <a:alphaModFix/>
          </a:blip>
          <a:stretch>
            <a:fillRect/>
          </a:stretch>
        </p:blipFill>
        <p:spPr>
          <a:xfrm>
            <a:off x="3379600" y="1400300"/>
            <a:ext cx="4518400" cy="338880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LeBlanc’s law:</a:t>
            </a:r>
          </a:p>
          <a:p>
            <a:pPr marL="0" marR="0" lvl="0" indent="0" algn="l" rtl="0">
              <a:lnSpc>
                <a:spcPct val="100000"/>
              </a:lnSpc>
              <a:spcBef>
                <a:spcPts val="0"/>
              </a:spcBef>
              <a:spcAft>
                <a:spcPts val="0"/>
              </a:spcAft>
              <a:buClr>
                <a:schemeClr val="dk2"/>
              </a:buClr>
              <a:buSzPct val="25000"/>
              <a:buFont typeface="Arial"/>
              <a:buNone/>
            </a:pPr>
            <a:r>
              <a:rPr lang="en" sz="3600">
                <a:solidFill>
                  <a:srgbClr val="575756"/>
                </a:solidFill>
              </a:rPr>
              <a:t>later = </a:t>
            </a:r>
            <a:r>
              <a:rPr lang="en" sz="3600" b="1">
                <a:solidFill>
                  <a:srgbClr val="FF0000"/>
                </a:solidFill>
              </a:rPr>
              <a:t>NEVER</a:t>
            </a:r>
          </a:p>
        </p:txBody>
      </p:sp>
      <p:sp>
        <p:nvSpPr>
          <p:cNvPr id="202" name="Shape 20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LeBlanc’s law:</a:t>
            </a:r>
          </a:p>
          <a:p>
            <a:pPr marL="0" marR="0" lvl="0" indent="0" algn="l" rtl="0">
              <a:lnSpc>
                <a:spcPct val="100000"/>
              </a:lnSpc>
              <a:spcBef>
                <a:spcPts val="0"/>
              </a:spcBef>
              <a:spcAft>
                <a:spcPts val="0"/>
              </a:spcAft>
              <a:buClr>
                <a:schemeClr val="dk2"/>
              </a:buClr>
              <a:buSzPct val="25000"/>
              <a:buFont typeface="Arial"/>
              <a:buNone/>
            </a:pPr>
            <a:r>
              <a:rPr lang="en" sz="3600">
                <a:solidFill>
                  <a:srgbClr val="575756"/>
                </a:solidFill>
              </a:rPr>
              <a:t>later = </a:t>
            </a:r>
            <a:r>
              <a:rPr lang="en" sz="3600" b="1">
                <a:solidFill>
                  <a:srgbClr val="FF0000"/>
                </a:solidFill>
              </a:rPr>
              <a:t>NEVER</a:t>
            </a: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This is how the software starts to rot!</a:t>
            </a:r>
          </a:p>
        </p:txBody>
      </p:sp>
      <p:sp>
        <p:nvSpPr>
          <p:cNvPr id="209" name="Shape 20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LeBlanc’s law:</a:t>
            </a:r>
          </a:p>
          <a:p>
            <a:pPr marL="0" marR="0" lvl="0" indent="0" algn="l" rtl="0">
              <a:lnSpc>
                <a:spcPct val="100000"/>
              </a:lnSpc>
              <a:spcBef>
                <a:spcPts val="0"/>
              </a:spcBef>
              <a:spcAft>
                <a:spcPts val="0"/>
              </a:spcAft>
              <a:buClr>
                <a:schemeClr val="dk2"/>
              </a:buClr>
              <a:buSzPct val="25000"/>
              <a:buFont typeface="Arial"/>
              <a:buNone/>
            </a:pPr>
            <a:r>
              <a:rPr lang="en" sz="3600">
                <a:solidFill>
                  <a:srgbClr val="575756"/>
                </a:solidFill>
              </a:rPr>
              <a:t>later = </a:t>
            </a:r>
            <a:r>
              <a:rPr lang="en" sz="3600" b="1">
                <a:solidFill>
                  <a:srgbClr val="FF0000"/>
                </a:solidFill>
              </a:rPr>
              <a:t>NEVER</a:t>
            </a: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This is how the software starts to rot!</a:t>
            </a: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Font typeface="Arial"/>
              <a:buNone/>
            </a:pPr>
            <a:endParaRPr>
              <a:solidFill>
                <a:srgbClr val="575756"/>
              </a:solidFill>
            </a:endParaRPr>
          </a:p>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The Broken Window Theory:</a:t>
            </a:r>
          </a:p>
        </p:txBody>
      </p:sp>
      <p:sp>
        <p:nvSpPr>
          <p:cNvPr id="216" name="Shape 21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217" name="Shape 217"/>
          <p:cNvPicPr preferRelativeResize="0"/>
          <p:nvPr/>
        </p:nvPicPr>
        <p:blipFill>
          <a:blip r:embed="rId3">
            <a:alphaModFix/>
          </a:blip>
          <a:stretch>
            <a:fillRect/>
          </a:stretch>
        </p:blipFill>
        <p:spPr>
          <a:xfrm>
            <a:off x="3805266" y="785100"/>
            <a:ext cx="5338729" cy="4004047"/>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446600" y="1032974"/>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sz="1800" b="1">
                <a:solidFill>
                  <a:srgbClr val="575756"/>
                </a:solidFill>
              </a:rPr>
              <a:t>Code smell</a:t>
            </a:r>
          </a:p>
          <a:p>
            <a:pPr marR="0" lvl="0" algn="l" rtl="0">
              <a:lnSpc>
                <a:spcPct val="100000"/>
              </a:lnSpc>
              <a:spcBef>
                <a:spcPts val="500"/>
              </a:spcBef>
              <a:spcAft>
                <a:spcPts val="500"/>
              </a:spcAft>
              <a:buNone/>
            </a:pPr>
            <a:endParaRPr>
              <a:solidFill>
                <a:srgbClr val="575756"/>
              </a:solidFill>
            </a:endParaRPr>
          </a:p>
        </p:txBody>
      </p:sp>
      <p:sp>
        <p:nvSpPr>
          <p:cNvPr id="224" name="Shape 22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225" name="Shape 225"/>
          <p:cNvPicPr preferRelativeResize="0"/>
          <p:nvPr/>
        </p:nvPicPr>
        <p:blipFill>
          <a:blip r:embed="rId3">
            <a:alphaModFix/>
          </a:blip>
          <a:stretch>
            <a:fillRect/>
          </a:stretch>
        </p:blipFill>
        <p:spPr>
          <a:xfrm>
            <a:off x="6124562" y="2628900"/>
            <a:ext cx="3019425" cy="2514600"/>
          </a:xfrm>
          <a:prstGeom prst="rect">
            <a:avLst/>
          </a:prstGeom>
          <a:noFill/>
          <a:ln>
            <a:noFill/>
          </a:ln>
        </p:spPr>
      </p:pic>
      <p:graphicFrame>
        <p:nvGraphicFramePr>
          <p:cNvPr id="226" name="Shape 226"/>
          <p:cNvGraphicFramePr/>
          <p:nvPr/>
        </p:nvGraphicFramePr>
        <p:xfrm>
          <a:off x="533750" y="1420375"/>
          <a:ext cx="8216450" cy="3459450"/>
        </p:xfrm>
        <a:graphic>
          <a:graphicData uri="http://schemas.openxmlformats.org/drawingml/2006/table">
            <a:tbl>
              <a:tblPr>
                <a:noFill/>
                <a:tableStyleId>{FD9169B5-C759-4501-91AC-BC7878A2E9A2}</a:tableStyleId>
              </a:tblPr>
              <a:tblGrid>
                <a:gridCol w="4108225"/>
                <a:gridCol w="4108225"/>
              </a:tblGrid>
              <a:tr h="3375200">
                <a:tc>
                  <a:txBody>
                    <a:bodyPr/>
                    <a:lstStyle/>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Duplicated code</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Large class</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Cyclomatic complexity</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Downcasting</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Too many parameters</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Long method</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Big ball of mud</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Circular dependency</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Lasagna code</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Spaghetti </a:t>
                      </a:r>
                      <a:r>
                        <a:rPr lang="en" dirty="0" smtClean="0">
                          <a:solidFill>
                            <a:srgbClr val="575756"/>
                          </a:solidFill>
                          <a:latin typeface="Calibri"/>
                          <a:ea typeface="Calibri"/>
                          <a:cs typeface="Calibri"/>
                          <a:sym typeface="Calibri"/>
                        </a:rPr>
                        <a:t>code</a:t>
                      </a:r>
                      <a:endParaRPr lang="en" dirty="0">
                        <a:solidFill>
                          <a:srgbClr val="575756"/>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Copy and paste programming</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Premature optimization</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Reinventing the square wheel</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Tester Driven Development</a:t>
                      </a:r>
                    </a:p>
                    <a:p>
                      <a:pPr lvl="0" indent="88900" rtl="0">
                        <a:spcBef>
                          <a:spcPts val="500"/>
                        </a:spcBef>
                        <a:spcAft>
                          <a:spcPts val="500"/>
                        </a:spcAft>
                        <a:buClr>
                          <a:srgbClr val="60912B"/>
                        </a:buClr>
                        <a:buFont typeface="Noto Sans Symbols"/>
                        <a:buChar char="▪"/>
                      </a:pPr>
                      <a:r>
                        <a:rPr lang="en" dirty="0">
                          <a:solidFill>
                            <a:srgbClr val="575756"/>
                          </a:solidFill>
                          <a:latin typeface="Calibri"/>
                          <a:ea typeface="Calibri"/>
                          <a:cs typeface="Calibri"/>
                          <a:sym typeface="Calibri"/>
                        </a:rPr>
                        <a:t>  God </a:t>
                      </a:r>
                      <a:r>
                        <a:rPr lang="en" dirty="0" smtClean="0">
                          <a:solidFill>
                            <a:srgbClr val="575756"/>
                          </a:solidFill>
                          <a:latin typeface="Calibri"/>
                          <a:ea typeface="Calibri"/>
                          <a:cs typeface="Calibri"/>
                          <a:sym typeface="Calibri"/>
                        </a:rPr>
                        <a:t>object</a:t>
                      </a:r>
                    </a:p>
                    <a:p>
                      <a:pPr marL="0" marR="0" lvl="0" indent="88900" algn="l" defTabSz="914400" rtl="0" eaLnBrk="1" fontAlgn="auto" latinLnBrk="0" hangingPunct="1">
                        <a:lnSpc>
                          <a:spcPct val="100000"/>
                        </a:lnSpc>
                        <a:spcBef>
                          <a:spcPts val="500"/>
                        </a:spcBef>
                        <a:spcAft>
                          <a:spcPts val="500"/>
                        </a:spcAft>
                        <a:buClr>
                          <a:srgbClr val="60912B"/>
                        </a:buClr>
                        <a:buSzTx/>
                        <a:buFont typeface="Noto Sans Symbols"/>
                        <a:buChar char="▪"/>
                        <a:tabLst/>
                        <a:defRPr/>
                      </a:pPr>
                      <a:r>
                        <a:rPr lang="en" dirty="0" smtClean="0">
                          <a:solidFill>
                            <a:srgbClr val="575756"/>
                          </a:solidFill>
                          <a:latin typeface="Calibri"/>
                          <a:ea typeface="Calibri"/>
                          <a:cs typeface="Calibri"/>
                          <a:sym typeface="Calibri"/>
                        </a:rPr>
                        <a:t>  Magic numbers</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bl>
          </a:graphicData>
        </a:graphic>
      </p:graphicFrame>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Shape 69"/>
          <p:cNvPicPr preferRelativeResize="0"/>
          <p:nvPr/>
        </p:nvPicPr>
        <p:blipFill/>
        <p:spPr>
          <a:xfrm>
            <a:off x="1357" y="1358"/>
            <a:ext cx="1357" cy="1357"/>
          </a:xfrm>
          <a:prstGeom prst="rect">
            <a:avLst/>
          </a:prstGeom>
          <a:solidFill>
            <a:srgbClr val="FFFFFF"/>
          </a:solidFill>
          <a:ln>
            <a:noFill/>
          </a:ln>
        </p:spPr>
      </p:pic>
      <p:pic>
        <p:nvPicPr>
          <p:cNvPr id="70" name="Shape 70"/>
          <p:cNvPicPr preferRelativeResize="0"/>
          <p:nvPr/>
        </p:nvPicPr>
        <p:blipFill rotWithShape="1">
          <a:blip r:embed="rId3">
            <a:alphaModFix/>
          </a:blip>
          <a:srcRect l="4156" t="514" b="18612"/>
          <a:stretch/>
        </p:blipFill>
        <p:spPr>
          <a:xfrm>
            <a:off x="0" y="0"/>
            <a:ext cx="9144000" cy="5143509"/>
          </a:xfrm>
          <a:prstGeom prst="rect">
            <a:avLst/>
          </a:prstGeom>
          <a:noFill/>
          <a:ln>
            <a:noFill/>
          </a:ln>
        </p:spPr>
      </p:pic>
      <p:sp>
        <p:nvSpPr>
          <p:cNvPr id="71" name="Shape 71"/>
          <p:cNvSpPr/>
          <p:nvPr/>
        </p:nvSpPr>
        <p:spPr>
          <a:xfrm>
            <a:off x="0" y="627535"/>
            <a:ext cx="5724128" cy="936106"/>
          </a:xfrm>
          <a:custGeom>
            <a:avLst/>
            <a:gdLst/>
            <a:ahLst/>
            <a:cxnLst/>
            <a:rect l="0" t="0" r="0" b="0"/>
            <a:pathLst>
              <a:path w="120000" h="120000" extrusionOk="0">
                <a:moveTo>
                  <a:pt x="0" y="0"/>
                </a:moveTo>
                <a:lnTo>
                  <a:pt x="118283" y="0"/>
                </a:lnTo>
                <a:lnTo>
                  <a:pt x="119999" y="119999"/>
                </a:lnTo>
                <a:lnTo>
                  <a:pt x="0" y="119999"/>
                </a:lnTo>
                <a:lnTo>
                  <a:pt x="0" y="0"/>
                </a:lnTo>
                <a:close/>
              </a:path>
            </a:pathLst>
          </a:custGeom>
          <a:gradFill>
            <a:gsLst>
              <a:gs pos="0">
                <a:srgbClr val="60912B"/>
              </a:gs>
              <a:gs pos="100000">
                <a:srgbClr val="315114"/>
              </a:gs>
            </a:gsLst>
            <a:lin ang="0" scaled="0"/>
          </a:gradFill>
          <a:ln>
            <a:noFill/>
          </a:ln>
        </p:spPr>
        <p:txBody>
          <a:bodyPr lIns="503925" tIns="45725" rIns="91425" bIns="45725" anchor="ctr" anchorCtr="0">
            <a:noAutofit/>
          </a:bodyPr>
          <a:lstStyle/>
          <a:p>
            <a:pPr marL="0" marR="0" lvl="0" indent="0" algn="l" rtl="0">
              <a:spcBef>
                <a:spcPts val="0"/>
              </a:spcBef>
              <a:buSzPct val="25000"/>
              <a:buNone/>
            </a:pPr>
            <a:endParaRPr lang="en" sz="2000" b="1" i="0" u="none" strike="noStrike" cap="none" baseline="0" dirty="0" smtClean="0">
              <a:solidFill>
                <a:schemeClr val="lt1"/>
              </a:solidFill>
              <a:latin typeface="Calibri"/>
              <a:ea typeface="Calibri"/>
              <a:cs typeface="Calibri"/>
              <a:sym typeface="Calibri"/>
            </a:endParaRPr>
          </a:p>
          <a:p>
            <a:pPr marL="0" marR="0" lvl="0" indent="0" algn="l" rtl="0">
              <a:spcBef>
                <a:spcPts val="0"/>
              </a:spcBef>
              <a:buSzPct val="25000"/>
              <a:buNone/>
            </a:pPr>
            <a:endParaRPr lang="en" sz="2000" b="1" dirty="0" smtClean="0">
              <a:solidFill>
                <a:schemeClr val="lt1"/>
              </a:solidFill>
              <a:latin typeface="Calibri"/>
              <a:ea typeface="Calibri"/>
              <a:cs typeface="Calibri"/>
              <a:sym typeface="Calibri"/>
            </a:endParaRPr>
          </a:p>
          <a:p>
            <a:pPr marL="0" marR="0" lvl="0" indent="0" algn="l" rtl="0">
              <a:spcBef>
                <a:spcPts val="0"/>
              </a:spcBef>
              <a:buSzPct val="25000"/>
              <a:buNone/>
            </a:pPr>
            <a:endParaRPr lang="en" sz="2000" b="1" i="0" u="none" strike="noStrike" cap="none" baseline="0" dirty="0" smtClean="0">
              <a:solidFill>
                <a:schemeClr val="lt1"/>
              </a:solidFill>
              <a:latin typeface="Calibri"/>
              <a:ea typeface="Calibri"/>
              <a:cs typeface="Calibri"/>
              <a:sym typeface="Calibri"/>
            </a:endParaRPr>
          </a:p>
          <a:p>
            <a:pPr marL="0" marR="0" lvl="0" indent="0" algn="l" rtl="0">
              <a:spcBef>
                <a:spcPts val="0"/>
              </a:spcBef>
              <a:buSzPct val="25000"/>
              <a:buNone/>
            </a:pPr>
            <a:r>
              <a:rPr lang="en" sz="2000" b="1" i="0" u="none" strike="noStrike" cap="none" baseline="0" dirty="0" smtClean="0">
                <a:solidFill>
                  <a:schemeClr val="lt1"/>
                </a:solidFill>
                <a:latin typeface="Calibri"/>
                <a:ea typeface="Calibri"/>
                <a:cs typeface="Calibri"/>
                <a:sym typeface="Calibri"/>
              </a:rPr>
              <a:t>Evosoft </a:t>
            </a:r>
            <a:r>
              <a:rPr lang="en" sz="2000" b="1" i="0" u="none" strike="noStrike" cap="none" baseline="0" dirty="0">
                <a:solidFill>
                  <a:schemeClr val="lt1"/>
                </a:solidFill>
                <a:latin typeface="Calibri"/>
                <a:ea typeface="Calibri"/>
                <a:cs typeface="Calibri"/>
                <a:sym typeface="Calibri"/>
              </a:rPr>
              <a:t>Hungary</a:t>
            </a:r>
            <a:r>
              <a:rPr lang="en" sz="2000" b="0" i="0" u="none" strike="noStrike" cap="none" baseline="0" dirty="0">
                <a:solidFill>
                  <a:schemeClr val="lt1"/>
                </a:solidFill>
                <a:latin typeface="Calibri"/>
                <a:ea typeface="Calibri"/>
                <a:cs typeface="Calibri"/>
                <a:sym typeface="Calibri"/>
              </a:rPr>
              <a:t/>
            </a:r>
            <a:br>
              <a:rPr lang="en" sz="2000" b="0" i="0" u="none" strike="noStrike" cap="none" baseline="0" dirty="0">
                <a:solidFill>
                  <a:schemeClr val="lt1"/>
                </a:solidFill>
                <a:latin typeface="Calibri"/>
                <a:ea typeface="Calibri"/>
                <a:cs typeface="Calibri"/>
                <a:sym typeface="Calibri"/>
              </a:rPr>
            </a:br>
            <a:r>
              <a:rPr lang="en" sz="2000" dirty="0">
                <a:solidFill>
                  <a:schemeClr val="lt1"/>
                </a:solidFill>
                <a:latin typeface="Calibri Light" pitchFamily="34" charset="0"/>
                <a:ea typeface="Calibri"/>
                <a:cs typeface="Calibri"/>
                <a:sym typeface="Calibri"/>
              </a:rPr>
              <a:t>Mind That Code</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0" y="0"/>
            <a:ext cx="9143999" cy="5143500"/>
          </a:xfrm>
          <a:prstGeom prst="rect">
            <a:avLst/>
          </a:prstGeom>
          <a:noFill/>
          <a:ln>
            <a:noFill/>
          </a:ln>
        </p:spPr>
      </p:pic>
      <p:sp>
        <p:nvSpPr>
          <p:cNvPr id="233" name="Shape 233"/>
          <p:cNvSpPr/>
          <p:nvPr/>
        </p:nvSpPr>
        <p:spPr>
          <a:xfrm>
            <a:off x="944725" y="2146050"/>
            <a:ext cx="7207800" cy="839700"/>
          </a:xfrm>
          <a:prstGeom prst="rect">
            <a:avLst/>
          </a:prstGeom>
          <a:solidFill>
            <a:srgbClr val="CC0000"/>
          </a:solidFill>
          <a:ln>
            <a:noFill/>
          </a:ln>
        </p:spPr>
        <p:txBody>
          <a:bodyPr lIns="91425" tIns="91425" rIns="91425" bIns="91425" anchor="ctr" anchorCtr="0">
            <a:noAutofit/>
          </a:bodyPr>
          <a:lstStyle/>
          <a:p>
            <a:pPr>
              <a:spcBef>
                <a:spcPts val="0"/>
              </a:spcBef>
              <a:buNone/>
            </a:pPr>
            <a:endParaRPr/>
          </a:p>
        </p:txBody>
      </p:sp>
      <p:sp>
        <p:nvSpPr>
          <p:cNvPr id="234" name="Shape 234"/>
          <p:cNvSpPr txBox="1">
            <a:spLocks noGrp="1"/>
          </p:cNvSpPr>
          <p:nvPr>
            <p:ph type="body" idx="1"/>
          </p:nvPr>
        </p:nvSpPr>
        <p:spPr>
          <a:xfrm>
            <a:off x="1116625" y="2233650"/>
            <a:ext cx="6959700" cy="676200"/>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sz="3000" b="1">
                <a:solidFill>
                  <a:srgbClr val="FFFFFF"/>
                </a:solidFill>
                <a:highlight>
                  <a:srgbClr val="CC0000"/>
                </a:highlight>
              </a:rPr>
              <a:t>A messy source code can FAIL your project!</a:t>
            </a:r>
          </a:p>
        </p:txBody>
      </p:sp>
      <p:sp>
        <p:nvSpPr>
          <p:cNvPr id="235" name="Shape 23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a:solidFill>
                  <a:srgbClr val="575756"/>
                </a:solidFill>
              </a:rPr>
              <a:t>Rushing makes you write bad code.</a:t>
            </a:r>
          </a:p>
          <a:p>
            <a:pPr marR="0" lvl="0" algn="l" rtl="0">
              <a:lnSpc>
                <a:spcPct val="100000"/>
              </a:lnSpc>
              <a:spcBef>
                <a:spcPts val="500"/>
              </a:spcBef>
              <a:spcAft>
                <a:spcPts val="500"/>
              </a:spcAft>
              <a:buNone/>
            </a:pPr>
            <a:endParaRPr>
              <a:solidFill>
                <a:srgbClr val="575756"/>
              </a:solidFill>
            </a:endParaRPr>
          </a:p>
          <a:p>
            <a:pPr marR="0" lvl="0" algn="l" rtl="0">
              <a:lnSpc>
                <a:spcPct val="100000"/>
              </a:lnSpc>
              <a:spcBef>
                <a:spcPts val="500"/>
              </a:spcBef>
              <a:spcAft>
                <a:spcPts val="500"/>
              </a:spcAft>
              <a:buNone/>
            </a:pPr>
            <a:r>
              <a:rPr lang="en">
                <a:solidFill>
                  <a:srgbClr val="575756"/>
                </a:solidFill>
              </a:rPr>
              <a:t>What are the reasons to rush?</a:t>
            </a:r>
          </a:p>
          <a:p>
            <a:pPr marR="0" lvl="0" algn="l" rtl="0">
              <a:lnSpc>
                <a:spcPct val="100000"/>
              </a:lnSpc>
              <a:spcBef>
                <a:spcPts val="500"/>
              </a:spcBef>
              <a:spcAft>
                <a:spcPts val="500"/>
              </a:spcAft>
              <a:buNone/>
            </a:pPr>
            <a:endParaRPr>
              <a:solidFill>
                <a:srgbClr val="575756"/>
              </a:solidFill>
            </a:endParaRPr>
          </a:p>
        </p:txBody>
      </p:sp>
      <p:sp>
        <p:nvSpPr>
          <p:cNvPr id="242" name="Shape 24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a:solidFill>
                  <a:srgbClr val="575756"/>
                </a:solidFill>
              </a:rPr>
              <a:t>Rushing makes you write bad code.</a:t>
            </a:r>
          </a:p>
          <a:p>
            <a:pPr marR="0" lvl="0" algn="l" rtl="0">
              <a:lnSpc>
                <a:spcPct val="100000"/>
              </a:lnSpc>
              <a:spcBef>
                <a:spcPts val="500"/>
              </a:spcBef>
              <a:spcAft>
                <a:spcPts val="500"/>
              </a:spcAft>
              <a:buNone/>
            </a:pPr>
            <a:endParaRPr>
              <a:solidFill>
                <a:srgbClr val="575756"/>
              </a:solidFill>
            </a:endParaRPr>
          </a:p>
          <a:p>
            <a:pPr marR="0" algn="l" rtl="0">
              <a:lnSpc>
                <a:spcPct val="100000"/>
              </a:lnSpc>
              <a:spcBef>
                <a:spcPts val="500"/>
              </a:spcBef>
              <a:spcAft>
                <a:spcPts val="500"/>
              </a:spcAft>
              <a:buNone/>
            </a:pPr>
            <a:r>
              <a:rPr lang="en">
                <a:solidFill>
                  <a:srgbClr val="575756"/>
                </a:solidFill>
              </a:rPr>
              <a:t>What are the reasons to rush?</a:t>
            </a:r>
          </a:p>
          <a:p>
            <a:pPr marR="0" lvl="0" algn="l" rtl="0">
              <a:lnSpc>
                <a:spcPct val="100000"/>
              </a:lnSpc>
              <a:spcBef>
                <a:spcPts val="500"/>
              </a:spcBef>
              <a:spcAft>
                <a:spcPts val="500"/>
              </a:spcAft>
              <a:buNone/>
            </a:pPr>
            <a:endParaRPr>
              <a:solidFill>
                <a:srgbClr val="575756"/>
              </a:solidFill>
            </a:endParaRP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managers</a:t>
            </a:r>
          </a:p>
        </p:txBody>
      </p:sp>
      <p:sp>
        <p:nvSpPr>
          <p:cNvPr id="249" name="Shape 24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a:solidFill>
                  <a:srgbClr val="575756"/>
                </a:solidFill>
              </a:rPr>
              <a:t>Rushing makes you write bad code.</a:t>
            </a:r>
          </a:p>
          <a:p>
            <a:pPr marR="0" lvl="0" algn="l" rtl="0">
              <a:lnSpc>
                <a:spcPct val="100000"/>
              </a:lnSpc>
              <a:spcBef>
                <a:spcPts val="500"/>
              </a:spcBef>
              <a:spcAft>
                <a:spcPts val="500"/>
              </a:spcAft>
              <a:buNone/>
            </a:pPr>
            <a:endParaRPr>
              <a:solidFill>
                <a:srgbClr val="575756"/>
              </a:solidFill>
            </a:endParaRPr>
          </a:p>
          <a:p>
            <a:pPr marR="0" algn="l" rtl="0">
              <a:lnSpc>
                <a:spcPct val="100000"/>
              </a:lnSpc>
              <a:spcBef>
                <a:spcPts val="500"/>
              </a:spcBef>
              <a:spcAft>
                <a:spcPts val="500"/>
              </a:spcAft>
              <a:buNone/>
            </a:pPr>
            <a:r>
              <a:rPr lang="en">
                <a:solidFill>
                  <a:srgbClr val="575756"/>
                </a:solidFill>
              </a:rPr>
              <a:t>What are the reasons to rush?</a:t>
            </a:r>
          </a:p>
          <a:p>
            <a:pPr marR="0" lvl="0" algn="l" rtl="0">
              <a:lnSpc>
                <a:spcPct val="100000"/>
              </a:lnSpc>
              <a:spcBef>
                <a:spcPts val="500"/>
              </a:spcBef>
              <a:spcAft>
                <a:spcPts val="500"/>
              </a:spcAft>
              <a:buNone/>
            </a:pPr>
            <a:endParaRPr>
              <a:solidFill>
                <a:srgbClr val="575756"/>
              </a:solidFill>
            </a:endParaRP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managers</a:t>
            </a: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customers</a:t>
            </a:r>
          </a:p>
        </p:txBody>
      </p:sp>
      <p:sp>
        <p:nvSpPr>
          <p:cNvPr id="256" name="Shape 25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a:solidFill>
                  <a:srgbClr val="575756"/>
                </a:solidFill>
              </a:rPr>
              <a:t>Rushing makes you write bad code.</a:t>
            </a:r>
          </a:p>
          <a:p>
            <a:pPr marR="0" lvl="0" algn="l" rtl="0">
              <a:lnSpc>
                <a:spcPct val="100000"/>
              </a:lnSpc>
              <a:spcBef>
                <a:spcPts val="500"/>
              </a:spcBef>
              <a:spcAft>
                <a:spcPts val="500"/>
              </a:spcAft>
              <a:buNone/>
            </a:pPr>
            <a:endParaRPr>
              <a:solidFill>
                <a:srgbClr val="575756"/>
              </a:solidFill>
            </a:endParaRPr>
          </a:p>
          <a:p>
            <a:pPr marR="0" algn="l" rtl="0">
              <a:lnSpc>
                <a:spcPct val="100000"/>
              </a:lnSpc>
              <a:spcBef>
                <a:spcPts val="500"/>
              </a:spcBef>
              <a:spcAft>
                <a:spcPts val="500"/>
              </a:spcAft>
              <a:buNone/>
            </a:pPr>
            <a:r>
              <a:rPr lang="en">
                <a:solidFill>
                  <a:srgbClr val="575756"/>
                </a:solidFill>
              </a:rPr>
              <a:t>What are the reasons to rush?</a:t>
            </a:r>
          </a:p>
          <a:p>
            <a:pPr marR="0" lvl="0" algn="l" rtl="0">
              <a:lnSpc>
                <a:spcPct val="100000"/>
              </a:lnSpc>
              <a:spcBef>
                <a:spcPts val="500"/>
              </a:spcBef>
              <a:spcAft>
                <a:spcPts val="500"/>
              </a:spcAft>
              <a:buNone/>
            </a:pPr>
            <a:endParaRPr>
              <a:solidFill>
                <a:srgbClr val="575756"/>
              </a:solidFill>
            </a:endParaRP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managers</a:t>
            </a: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customers</a:t>
            </a: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impossible schedules</a:t>
            </a:r>
          </a:p>
        </p:txBody>
      </p:sp>
      <p:sp>
        <p:nvSpPr>
          <p:cNvPr id="263" name="Shape 26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a:solidFill>
                  <a:srgbClr val="575756"/>
                </a:solidFill>
              </a:rPr>
              <a:t>Rushing makes you write bad code.</a:t>
            </a:r>
          </a:p>
          <a:p>
            <a:pPr marR="0" lvl="0" algn="l" rtl="0">
              <a:lnSpc>
                <a:spcPct val="100000"/>
              </a:lnSpc>
              <a:spcBef>
                <a:spcPts val="500"/>
              </a:spcBef>
              <a:spcAft>
                <a:spcPts val="500"/>
              </a:spcAft>
              <a:buNone/>
            </a:pPr>
            <a:endParaRPr>
              <a:solidFill>
                <a:srgbClr val="575756"/>
              </a:solidFill>
            </a:endParaRPr>
          </a:p>
          <a:p>
            <a:pPr marR="0" algn="l" rtl="0">
              <a:lnSpc>
                <a:spcPct val="100000"/>
              </a:lnSpc>
              <a:spcBef>
                <a:spcPts val="500"/>
              </a:spcBef>
              <a:spcAft>
                <a:spcPts val="500"/>
              </a:spcAft>
              <a:buNone/>
            </a:pPr>
            <a:r>
              <a:rPr lang="en">
                <a:solidFill>
                  <a:srgbClr val="575756"/>
                </a:solidFill>
              </a:rPr>
              <a:t>What are the reasons to rush?</a:t>
            </a:r>
          </a:p>
          <a:p>
            <a:pPr marR="0" lvl="0" algn="l" rtl="0">
              <a:lnSpc>
                <a:spcPct val="100000"/>
              </a:lnSpc>
              <a:spcBef>
                <a:spcPts val="500"/>
              </a:spcBef>
              <a:spcAft>
                <a:spcPts val="500"/>
              </a:spcAft>
              <a:buNone/>
            </a:pPr>
            <a:endParaRPr>
              <a:solidFill>
                <a:srgbClr val="575756"/>
              </a:solidFill>
            </a:endParaRP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managers</a:t>
            </a: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customers</a:t>
            </a: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impossible schedules</a:t>
            </a: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always changing requirements</a:t>
            </a:r>
          </a:p>
        </p:txBody>
      </p:sp>
      <p:sp>
        <p:nvSpPr>
          <p:cNvPr id="270" name="Shape 27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a:solidFill>
                  <a:srgbClr val="575756"/>
                </a:solidFill>
              </a:rPr>
              <a:t>Rushing makes you write bad code.</a:t>
            </a:r>
          </a:p>
          <a:p>
            <a:pPr marR="0" lvl="0" algn="l" rtl="0">
              <a:lnSpc>
                <a:spcPct val="100000"/>
              </a:lnSpc>
              <a:spcBef>
                <a:spcPts val="500"/>
              </a:spcBef>
              <a:spcAft>
                <a:spcPts val="500"/>
              </a:spcAft>
              <a:buNone/>
            </a:pPr>
            <a:endParaRPr>
              <a:solidFill>
                <a:srgbClr val="575756"/>
              </a:solidFill>
            </a:endParaRPr>
          </a:p>
          <a:p>
            <a:pPr marR="0" lvl="0" algn="l" rtl="0">
              <a:lnSpc>
                <a:spcPct val="100000"/>
              </a:lnSpc>
              <a:spcBef>
                <a:spcPts val="500"/>
              </a:spcBef>
              <a:spcAft>
                <a:spcPts val="500"/>
              </a:spcAft>
              <a:buNone/>
            </a:pPr>
            <a:r>
              <a:rPr lang="en">
                <a:solidFill>
                  <a:srgbClr val="575756"/>
                </a:solidFill>
              </a:rPr>
              <a:t>What are the reasons to rush?</a:t>
            </a:r>
          </a:p>
          <a:p>
            <a:pPr marR="0" lvl="0" algn="l" rtl="0">
              <a:lnSpc>
                <a:spcPct val="100000"/>
              </a:lnSpc>
              <a:spcBef>
                <a:spcPts val="500"/>
              </a:spcBef>
              <a:spcAft>
                <a:spcPts val="500"/>
              </a:spcAft>
              <a:buNone/>
            </a:pPr>
            <a:endParaRPr>
              <a:solidFill>
                <a:srgbClr val="575756"/>
              </a:solidFill>
            </a:endParaRP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managers</a:t>
            </a: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customers</a:t>
            </a: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impossible schedules</a:t>
            </a:r>
          </a:p>
          <a:p>
            <a:pPr marL="0" marR="0" lvl="0" indent="-63500" algn="l" rtl="0">
              <a:lnSpc>
                <a:spcPct val="100000"/>
              </a:lnSpc>
              <a:spcBef>
                <a:spcPts val="500"/>
              </a:spcBef>
              <a:spcAft>
                <a:spcPts val="500"/>
              </a:spcAft>
              <a:buClr>
                <a:srgbClr val="60912B"/>
              </a:buClr>
              <a:buSzPct val="100000"/>
              <a:buFont typeface="Noto Sans Symbols"/>
              <a:buChar char="▪"/>
            </a:pPr>
            <a:r>
              <a:rPr lang="en" sz="2400">
                <a:solidFill>
                  <a:srgbClr val="575756"/>
                </a:solidFill>
              </a:rPr>
              <a:t>  always changing requirements</a:t>
            </a:r>
          </a:p>
        </p:txBody>
      </p:sp>
      <p:sp>
        <p:nvSpPr>
          <p:cNvPr id="277" name="Shape 27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278" name="Shape 278"/>
          <p:cNvPicPr preferRelativeResize="0"/>
          <p:nvPr/>
        </p:nvPicPr>
        <p:blipFill>
          <a:blip r:embed="rId3">
            <a:alphaModFix/>
          </a:blip>
          <a:stretch>
            <a:fillRect/>
          </a:stretch>
        </p:blipFill>
        <p:spPr>
          <a:xfrm>
            <a:off x="698506" y="1893150"/>
            <a:ext cx="2793374" cy="2793374"/>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endParaRPr sz="2400">
              <a:solidFill>
                <a:srgbClr val="575756"/>
              </a:solidFill>
            </a:endParaRPr>
          </a:p>
        </p:txBody>
      </p:sp>
      <p:sp>
        <p:nvSpPr>
          <p:cNvPr id="285" name="Shape 28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286" name="Shape 286"/>
          <p:cNvPicPr preferRelativeResize="0"/>
          <p:nvPr/>
        </p:nvPicPr>
        <p:blipFill>
          <a:blip r:embed="rId3">
            <a:alphaModFix/>
          </a:blip>
          <a:stretch>
            <a:fillRect/>
          </a:stretch>
        </p:blipFill>
        <p:spPr>
          <a:xfrm>
            <a:off x="1986000" y="33325"/>
            <a:ext cx="5172075" cy="507682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dirty="0">
                <a:solidFill>
                  <a:srgbClr val="575756"/>
                </a:solidFill>
              </a:rPr>
              <a:t>What if we could increase </a:t>
            </a:r>
            <a:r>
              <a:rPr lang="en" sz="1800" dirty="0">
                <a:solidFill>
                  <a:schemeClr val="dk2"/>
                </a:solidFill>
              </a:rPr>
              <a:t>the productive time </a:t>
            </a:r>
          </a:p>
          <a:p>
            <a:pPr marL="0" marR="0" lvl="0" indent="0" algn="l" rtl="0">
              <a:lnSpc>
                <a:spcPct val="100000"/>
              </a:lnSpc>
              <a:spcBef>
                <a:spcPts val="0"/>
              </a:spcBef>
              <a:spcAft>
                <a:spcPts val="0"/>
              </a:spcAft>
              <a:buClr>
                <a:schemeClr val="dk2"/>
              </a:buClr>
              <a:buSzPct val="25000"/>
              <a:buFont typeface="Arial"/>
              <a:buNone/>
            </a:pPr>
            <a:r>
              <a:rPr lang="en" sz="1800" dirty="0">
                <a:solidFill>
                  <a:srgbClr val="575756"/>
                </a:solidFill>
              </a:rPr>
              <a:t>by decreasing </a:t>
            </a:r>
            <a:r>
              <a:rPr lang="en" sz="1800" dirty="0">
                <a:solidFill>
                  <a:srgbClr val="CC0000"/>
                </a:solidFill>
              </a:rPr>
              <a:t>the time of reading and understanding source code</a:t>
            </a:r>
            <a:r>
              <a:rPr lang="en" sz="1800" dirty="0">
                <a:solidFill>
                  <a:srgbClr val="434343"/>
                </a:solidFill>
              </a:rPr>
              <a:t>?</a:t>
            </a:r>
          </a:p>
        </p:txBody>
      </p:sp>
      <p:sp>
        <p:nvSpPr>
          <p:cNvPr id="293" name="Shape 29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
        <p:nvSpPr>
          <p:cNvPr id="294" name="Shape 294"/>
          <p:cNvSpPr/>
          <p:nvPr/>
        </p:nvSpPr>
        <p:spPr>
          <a:xfrm>
            <a:off x="3710898" y="4331875"/>
            <a:ext cx="579300" cy="457200"/>
          </a:xfrm>
          <a:prstGeom prst="rect">
            <a:avLst/>
          </a:prstGeom>
          <a:solidFill>
            <a:schemeClr val="dk2"/>
          </a:solidFill>
          <a:ln>
            <a:noFill/>
          </a:ln>
        </p:spPr>
        <p:txBody>
          <a:bodyPr lIns="91425" tIns="91425" rIns="91425" bIns="91425" anchor="ctr" anchorCtr="0">
            <a:noAutofit/>
          </a:bodyPr>
          <a:lstStyle/>
          <a:p>
            <a:pPr>
              <a:spcBef>
                <a:spcPts val="0"/>
              </a:spcBef>
              <a:buNone/>
            </a:pPr>
            <a:endParaRPr/>
          </a:p>
        </p:txBody>
      </p:sp>
      <p:sp>
        <p:nvSpPr>
          <p:cNvPr id="295" name="Shape 295"/>
          <p:cNvSpPr/>
          <p:nvPr/>
        </p:nvSpPr>
        <p:spPr>
          <a:xfrm>
            <a:off x="3710900" y="1909800"/>
            <a:ext cx="579300" cy="2421899"/>
          </a:xfrm>
          <a:prstGeom prst="rect">
            <a:avLst/>
          </a:prstGeom>
          <a:solidFill>
            <a:srgbClr val="CC0000"/>
          </a:solidFill>
          <a:ln>
            <a:noFill/>
          </a:ln>
        </p:spPr>
        <p:txBody>
          <a:bodyPr lIns="91425" tIns="91425" rIns="91425" bIns="91425" anchor="ctr" anchorCtr="0">
            <a:noAutofit/>
          </a:bodyPr>
          <a:lstStyle/>
          <a:p>
            <a:pPr>
              <a:spcBef>
                <a:spcPts val="0"/>
              </a:spcBef>
              <a:buNone/>
            </a:pPr>
            <a:endParaRPr/>
          </a:p>
        </p:txBody>
      </p:sp>
      <p:sp>
        <p:nvSpPr>
          <p:cNvPr id="296" name="Shape 296"/>
          <p:cNvSpPr/>
          <p:nvPr/>
        </p:nvSpPr>
        <p:spPr>
          <a:xfrm>
            <a:off x="4853898" y="2447800"/>
            <a:ext cx="579300" cy="1501500"/>
          </a:xfrm>
          <a:prstGeom prst="rect">
            <a:avLst/>
          </a:prstGeom>
          <a:solidFill>
            <a:srgbClr val="CC0000"/>
          </a:solidFill>
          <a:ln>
            <a:noFill/>
          </a:ln>
        </p:spPr>
        <p:txBody>
          <a:bodyPr lIns="91425" tIns="91425" rIns="91425" bIns="91425" anchor="ctr" anchorCtr="0">
            <a:noAutofit/>
          </a:bodyPr>
          <a:lstStyle/>
          <a:p>
            <a:pPr>
              <a:spcBef>
                <a:spcPts val="0"/>
              </a:spcBef>
              <a:buNone/>
            </a:pPr>
            <a:endParaRPr/>
          </a:p>
        </p:txBody>
      </p:sp>
      <p:sp>
        <p:nvSpPr>
          <p:cNvPr id="297" name="Shape 297"/>
          <p:cNvSpPr/>
          <p:nvPr/>
        </p:nvSpPr>
        <p:spPr>
          <a:xfrm>
            <a:off x="4853898" y="3949450"/>
            <a:ext cx="579300" cy="839700"/>
          </a:xfrm>
          <a:prstGeom prst="rect">
            <a:avLst/>
          </a:prstGeom>
          <a:solidFill>
            <a:schemeClr val="dk2"/>
          </a:solidFill>
          <a:ln>
            <a:noFill/>
          </a:ln>
        </p:spPr>
        <p:txBody>
          <a:bodyPr lIns="91425" tIns="91425" rIns="91425" bIns="91425" anchor="ctr" anchorCtr="0">
            <a:noAutofit/>
          </a:bodyPr>
          <a:lstStyle/>
          <a:p>
            <a:pPr>
              <a:spcBef>
                <a:spcPts val="0"/>
              </a:spcBef>
              <a:buNone/>
            </a:pPr>
            <a:endParaRPr/>
          </a:p>
        </p:txBody>
      </p:sp>
      <p:sp>
        <p:nvSpPr>
          <p:cNvPr id="298" name="Shape 298"/>
          <p:cNvSpPr txBox="1"/>
          <p:nvPr/>
        </p:nvSpPr>
        <p:spPr>
          <a:xfrm>
            <a:off x="1392600" y="4000500"/>
            <a:ext cx="2017799" cy="788400"/>
          </a:xfrm>
          <a:prstGeom prst="rect">
            <a:avLst/>
          </a:prstGeom>
          <a:noFill/>
          <a:ln>
            <a:noFill/>
          </a:ln>
        </p:spPr>
        <p:txBody>
          <a:bodyPr lIns="91425" tIns="91425" rIns="91425" bIns="91425" anchor="t" anchorCtr="0">
            <a:noAutofit/>
          </a:bodyPr>
          <a:lstStyle/>
          <a:p>
            <a:pPr algn="r">
              <a:spcBef>
                <a:spcPts val="0"/>
              </a:spcBef>
              <a:buNone/>
            </a:pPr>
            <a:r>
              <a:rPr lang="en" sz="3600">
                <a:solidFill>
                  <a:srgbClr val="CC0000"/>
                </a:solidFill>
                <a:latin typeface="Calibri"/>
                <a:ea typeface="Calibri"/>
                <a:cs typeface="Calibri"/>
                <a:sym typeface="Calibri"/>
              </a:rPr>
              <a:t>read less</a:t>
            </a:r>
          </a:p>
        </p:txBody>
      </p:sp>
      <p:sp>
        <p:nvSpPr>
          <p:cNvPr id="299" name="Shape 299"/>
          <p:cNvSpPr txBox="1"/>
          <p:nvPr/>
        </p:nvSpPr>
        <p:spPr>
          <a:xfrm>
            <a:off x="5583600" y="4000500"/>
            <a:ext cx="2417400" cy="788400"/>
          </a:xfrm>
          <a:prstGeom prst="rect">
            <a:avLst/>
          </a:prstGeom>
          <a:noFill/>
          <a:ln>
            <a:noFill/>
          </a:ln>
        </p:spPr>
        <p:txBody>
          <a:bodyPr lIns="91425" tIns="91425" rIns="91425" bIns="91425" anchor="t" anchorCtr="0">
            <a:noAutofit/>
          </a:bodyPr>
          <a:lstStyle/>
          <a:p>
            <a:pPr lvl="0" rtl="0">
              <a:spcBef>
                <a:spcPts val="0"/>
              </a:spcBef>
              <a:buNone/>
            </a:pPr>
            <a:r>
              <a:rPr lang="en" sz="3600">
                <a:solidFill>
                  <a:srgbClr val="38761D"/>
                </a:solidFill>
                <a:latin typeface="Calibri"/>
                <a:ea typeface="Calibri"/>
                <a:cs typeface="Calibri"/>
                <a:sym typeface="Calibri"/>
              </a:rPr>
              <a:t>write more</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dirty="0">
                <a:solidFill>
                  <a:schemeClr val="tx1"/>
                </a:solidFill>
              </a:rPr>
              <a:t>How fast can you read the sentence below?</a:t>
            </a: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SzPct val="25000"/>
              <a:buFont typeface="Arial"/>
              <a:buNone/>
            </a:pPr>
            <a:r>
              <a:rPr lang="en" sz="1800" dirty="0">
                <a:solidFill>
                  <a:schemeClr val="tx1"/>
                </a:solidFill>
              </a:rPr>
              <a:t>tHisisanOrmalseNtencewitHnorMalwordsthAtevErybOdycAnunderStaNd.</a:t>
            </a:r>
          </a:p>
        </p:txBody>
      </p:sp>
      <p:sp>
        <p:nvSpPr>
          <p:cNvPr id="306" name="Shape 30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Shape 77"/>
          <p:cNvPicPr preferRelativeResize="0"/>
          <p:nvPr/>
        </p:nvPicPr>
        <p:blipFill>
          <a:blip r:embed="rId3">
            <a:alphaModFix/>
          </a:blip>
          <a:stretch>
            <a:fillRect/>
          </a:stretch>
        </p:blipFill>
        <p:spPr>
          <a:xfrm>
            <a:off x="4510925" y="782937"/>
            <a:ext cx="4414599" cy="3577637"/>
          </a:xfrm>
          <a:prstGeom prst="rect">
            <a:avLst/>
          </a:prstGeom>
          <a:noFill/>
          <a:ln>
            <a:noFill/>
          </a:ln>
        </p:spPr>
      </p:pic>
      <p:sp>
        <p:nvSpPr>
          <p:cNvPr id="78" name="Shape 78"/>
          <p:cNvSpPr txBox="1">
            <a:spLocks noGrp="1"/>
          </p:cNvSpPr>
          <p:nvPr>
            <p:ph type="body" idx="1"/>
          </p:nvPr>
        </p:nvSpPr>
        <p:spPr>
          <a:xfrm>
            <a:off x="446612" y="1400306"/>
            <a:ext cx="4064301" cy="3019663"/>
          </a:xfrm>
          <a:prstGeom prst="rect">
            <a:avLst/>
          </a:prstGeom>
          <a:noFill/>
          <a:ln>
            <a:noFill/>
          </a:ln>
        </p:spPr>
        <p:txBody>
          <a:bodyPr lIns="0" tIns="45725" rIns="91425" bIns="45725" anchor="t" anchorCtr="0">
            <a:noAutofit/>
          </a:bodyPr>
          <a:lstStyle/>
          <a:p>
            <a:pPr marL="152400" marR="0" lvl="0" indent="-152400" algn="l" rtl="0">
              <a:lnSpc>
                <a:spcPct val="120000"/>
              </a:lnSpc>
              <a:spcBef>
                <a:spcPts val="0"/>
              </a:spcBef>
              <a:buClr>
                <a:schemeClr val="dk2"/>
              </a:buClr>
              <a:buSzPct val="100000"/>
              <a:buFont typeface="Arial"/>
              <a:buChar char="•"/>
            </a:pPr>
            <a:r>
              <a:rPr lang="en">
                <a:solidFill>
                  <a:srgbClr val="575756"/>
                </a:solidFill>
              </a:rPr>
              <a:t>Code maintenance costs</a:t>
            </a:r>
          </a:p>
          <a:p>
            <a:pPr marL="152400" marR="0" lvl="0" indent="-152400" algn="l" rtl="0">
              <a:lnSpc>
                <a:spcPct val="120000"/>
              </a:lnSpc>
              <a:spcBef>
                <a:spcPts val="0"/>
              </a:spcBef>
              <a:buClr>
                <a:schemeClr val="dk2"/>
              </a:buClr>
              <a:buSzPct val="100000"/>
              <a:buFont typeface="Arial"/>
              <a:buChar char="•"/>
            </a:pPr>
            <a:r>
              <a:rPr lang="en">
                <a:solidFill>
                  <a:srgbClr val="575756"/>
                </a:solidFill>
              </a:rPr>
              <a:t>Why Clean Code is important?</a:t>
            </a:r>
          </a:p>
          <a:p>
            <a:pPr marL="152400" marR="0" lvl="0" indent="-152400" algn="l" rtl="0">
              <a:lnSpc>
                <a:spcPct val="120000"/>
              </a:lnSpc>
              <a:spcBef>
                <a:spcPts val="0"/>
              </a:spcBef>
              <a:buClr>
                <a:schemeClr val="dk2"/>
              </a:buClr>
              <a:buSzPct val="100000"/>
              <a:buFont typeface="Arial"/>
              <a:buChar char="•"/>
            </a:pPr>
            <a:r>
              <a:rPr lang="en">
                <a:solidFill>
                  <a:srgbClr val="575756"/>
                </a:solidFill>
              </a:rPr>
              <a:t>Clean Code principles</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dirty="0">
                <a:solidFill>
                  <a:schemeClr val="tx1"/>
                </a:solidFill>
              </a:rPr>
              <a:t>What about this?</a:t>
            </a: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Font typeface="Arial"/>
              <a:buNone/>
            </a:pPr>
            <a:endParaRPr sz="1800" dirty="0">
              <a:solidFill>
                <a:srgbClr val="434343"/>
              </a:solidFill>
            </a:endParaRPr>
          </a:p>
          <a:p>
            <a:pPr marL="0" marR="0" lvl="0" indent="0" algn="l" rtl="0">
              <a:lnSpc>
                <a:spcPct val="100000"/>
              </a:lnSpc>
              <a:spcBef>
                <a:spcPts val="0"/>
              </a:spcBef>
              <a:spcAft>
                <a:spcPts val="0"/>
              </a:spcAft>
              <a:buClr>
                <a:schemeClr val="dk2"/>
              </a:buClr>
              <a:buSzPct val="25000"/>
              <a:buFont typeface="Arial"/>
              <a:buNone/>
            </a:pPr>
            <a:r>
              <a:rPr lang="en" sz="1800" dirty="0">
                <a:solidFill>
                  <a:schemeClr val="tx1"/>
                </a:solidFill>
              </a:rPr>
              <a:t>This is a normal sentence with normal words that everybody can understand.</a:t>
            </a:r>
          </a:p>
        </p:txBody>
      </p:sp>
      <p:sp>
        <p:nvSpPr>
          <p:cNvPr id="313" name="Shape 31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dirty="0">
                <a:solidFill>
                  <a:schemeClr val="tx1"/>
                </a:solidFill>
              </a:rPr>
              <a:t>Smart developers write code only they can understand.</a:t>
            </a:r>
          </a:p>
        </p:txBody>
      </p:sp>
      <p:sp>
        <p:nvSpPr>
          <p:cNvPr id="320" name="Shape 32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321" name="Shape 321"/>
          <p:cNvPicPr preferRelativeResize="0"/>
          <p:nvPr/>
        </p:nvPicPr>
        <p:blipFill>
          <a:blip r:embed="rId3">
            <a:alphaModFix/>
          </a:blip>
          <a:stretch>
            <a:fillRect/>
          </a:stretch>
        </p:blipFill>
        <p:spPr>
          <a:xfrm>
            <a:off x="5310075" y="1770075"/>
            <a:ext cx="3833925" cy="3373424"/>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dirty="0">
                <a:solidFill>
                  <a:schemeClr val="tx1"/>
                </a:solidFill>
              </a:rPr>
              <a:t>Smart developers write code only they can understand.</a:t>
            </a:r>
          </a:p>
          <a:p>
            <a:pPr marL="0" marR="0" lvl="0" indent="0" algn="l" rtl="0">
              <a:lnSpc>
                <a:spcPct val="100000"/>
              </a:lnSpc>
              <a:spcBef>
                <a:spcPts val="0"/>
              </a:spcBef>
              <a:spcAft>
                <a:spcPts val="0"/>
              </a:spcAft>
              <a:buClr>
                <a:schemeClr val="dk2"/>
              </a:buClr>
              <a:buFont typeface="Arial"/>
              <a:buNone/>
            </a:pPr>
            <a:endParaRPr sz="1800" dirty="0">
              <a:solidFill>
                <a:schemeClr val="tx1"/>
              </a:solidFill>
            </a:endParaRPr>
          </a:p>
          <a:p>
            <a:pPr marL="0" marR="0" lvl="0" indent="0" algn="l" rtl="0">
              <a:lnSpc>
                <a:spcPct val="100000"/>
              </a:lnSpc>
              <a:spcBef>
                <a:spcPts val="0"/>
              </a:spcBef>
              <a:spcAft>
                <a:spcPts val="0"/>
              </a:spcAft>
              <a:buClr>
                <a:schemeClr val="dk2"/>
              </a:buClr>
              <a:buSzPct val="25000"/>
              <a:buFont typeface="Arial"/>
              <a:buNone/>
            </a:pPr>
            <a:r>
              <a:rPr lang="en" sz="2400" dirty="0">
                <a:solidFill>
                  <a:schemeClr val="tx1"/>
                </a:solidFill>
              </a:rPr>
              <a:t>Professionals write </a:t>
            </a:r>
            <a:r>
              <a:rPr lang="en" sz="2400" dirty="0">
                <a:solidFill>
                  <a:srgbClr val="60912B"/>
                </a:solidFill>
              </a:rPr>
              <a:t>clean code</a:t>
            </a:r>
            <a:r>
              <a:rPr lang="en" sz="2400" dirty="0">
                <a:solidFill>
                  <a:schemeClr val="tx1"/>
                </a:solidFill>
              </a:rPr>
              <a:t>!</a:t>
            </a:r>
          </a:p>
        </p:txBody>
      </p:sp>
      <p:sp>
        <p:nvSpPr>
          <p:cNvPr id="328" name="Shape 32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329" name="Shape 329"/>
          <p:cNvPicPr preferRelativeResize="0"/>
          <p:nvPr/>
        </p:nvPicPr>
        <p:blipFill>
          <a:blip r:embed="rId3">
            <a:alphaModFix/>
          </a:blip>
          <a:stretch>
            <a:fillRect/>
          </a:stretch>
        </p:blipFill>
        <p:spPr>
          <a:xfrm>
            <a:off x="5310075" y="1770075"/>
            <a:ext cx="3833925" cy="3373424"/>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sz="1800" dirty="0">
                <a:solidFill>
                  <a:srgbClr val="575756"/>
                </a:solidFill>
              </a:rPr>
              <a:t>You are an </a:t>
            </a:r>
            <a:r>
              <a:rPr lang="en" sz="1800" dirty="0">
                <a:solidFill>
                  <a:srgbClr val="FF0000"/>
                </a:solidFill>
              </a:rPr>
              <a:t>@author</a:t>
            </a:r>
            <a:r>
              <a:rPr lang="en" sz="1800" dirty="0">
                <a:solidFill>
                  <a:srgbClr val="575756"/>
                </a:solidFill>
              </a:rPr>
              <a:t> who is responsible </a:t>
            </a:r>
            <a:r>
              <a:rPr lang="en" sz="1800" dirty="0">
                <a:solidFill>
                  <a:schemeClr val="tx1"/>
                </a:solidFill>
              </a:rPr>
              <a:t>for communicating </a:t>
            </a:r>
            <a:r>
              <a:rPr lang="en" sz="1800" dirty="0">
                <a:solidFill>
                  <a:srgbClr val="575756"/>
                </a:solidFill>
              </a:rPr>
              <a:t>well with his readers.</a:t>
            </a:r>
          </a:p>
        </p:txBody>
      </p:sp>
      <p:sp>
        <p:nvSpPr>
          <p:cNvPr id="336" name="Shape 33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sz="1800" dirty="0">
                <a:solidFill>
                  <a:srgbClr val="575756"/>
                </a:solidFill>
              </a:rPr>
              <a:t>You are an </a:t>
            </a:r>
            <a:r>
              <a:rPr lang="en" sz="1800" dirty="0">
                <a:solidFill>
                  <a:srgbClr val="FF0000"/>
                </a:solidFill>
              </a:rPr>
              <a:t>@author</a:t>
            </a:r>
            <a:r>
              <a:rPr lang="en" sz="1800" dirty="0">
                <a:solidFill>
                  <a:srgbClr val="575756"/>
                </a:solidFill>
              </a:rPr>
              <a:t> who is responsible for communicating well with his readers.</a:t>
            </a:r>
          </a:p>
          <a:p>
            <a:pPr marR="0" lvl="0" algn="l" rtl="0">
              <a:lnSpc>
                <a:spcPct val="100000"/>
              </a:lnSpc>
              <a:spcBef>
                <a:spcPts val="500"/>
              </a:spcBef>
              <a:spcAft>
                <a:spcPts val="500"/>
              </a:spcAft>
              <a:buNone/>
            </a:pPr>
            <a:endParaRPr sz="1800" dirty="0">
              <a:solidFill>
                <a:srgbClr val="575756"/>
              </a:solidFill>
            </a:endParaRPr>
          </a:p>
          <a:p>
            <a:pPr marR="0" lvl="0" algn="l" rtl="0">
              <a:lnSpc>
                <a:spcPct val="100000"/>
              </a:lnSpc>
              <a:spcBef>
                <a:spcPts val="500"/>
              </a:spcBef>
              <a:spcAft>
                <a:spcPts val="500"/>
              </a:spcAft>
              <a:buNone/>
            </a:pPr>
            <a:r>
              <a:rPr lang="en" sz="1800" dirty="0">
                <a:solidFill>
                  <a:srgbClr val="575756"/>
                </a:solidFill>
              </a:rPr>
              <a:t>Making it easy to read actually makes it easier to write.</a:t>
            </a:r>
          </a:p>
        </p:txBody>
      </p:sp>
      <p:sp>
        <p:nvSpPr>
          <p:cNvPr id="343" name="Shape 34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r>
              <a:rPr lang="en" sz="1800" dirty="0">
                <a:solidFill>
                  <a:srgbClr val="575756"/>
                </a:solidFill>
              </a:rPr>
              <a:t>You are an </a:t>
            </a:r>
            <a:r>
              <a:rPr lang="en" sz="1800" dirty="0">
                <a:solidFill>
                  <a:srgbClr val="FF0000"/>
                </a:solidFill>
              </a:rPr>
              <a:t>@author</a:t>
            </a:r>
            <a:r>
              <a:rPr lang="en" sz="1800" dirty="0">
                <a:solidFill>
                  <a:srgbClr val="575756"/>
                </a:solidFill>
              </a:rPr>
              <a:t> who is responsible for communicating well with his readers.</a:t>
            </a:r>
          </a:p>
          <a:p>
            <a:pPr marR="0" lvl="0" algn="l" rtl="0">
              <a:lnSpc>
                <a:spcPct val="100000"/>
              </a:lnSpc>
              <a:spcBef>
                <a:spcPts val="500"/>
              </a:spcBef>
              <a:spcAft>
                <a:spcPts val="500"/>
              </a:spcAft>
              <a:buNone/>
            </a:pPr>
            <a:endParaRPr sz="1800" dirty="0">
              <a:solidFill>
                <a:srgbClr val="575756"/>
              </a:solidFill>
            </a:endParaRPr>
          </a:p>
          <a:p>
            <a:pPr marR="0" algn="l" rtl="0">
              <a:lnSpc>
                <a:spcPct val="100000"/>
              </a:lnSpc>
              <a:spcBef>
                <a:spcPts val="500"/>
              </a:spcBef>
              <a:spcAft>
                <a:spcPts val="0"/>
              </a:spcAft>
              <a:buNone/>
            </a:pPr>
            <a:r>
              <a:rPr lang="en" sz="1800" dirty="0">
                <a:solidFill>
                  <a:srgbClr val="575756"/>
                </a:solidFill>
              </a:rPr>
              <a:t>Making it easy to read actually makes it easier to write.</a:t>
            </a:r>
          </a:p>
          <a:p>
            <a:pPr marR="0" algn="l" rtl="0">
              <a:lnSpc>
                <a:spcPct val="100000"/>
              </a:lnSpc>
              <a:spcAft>
                <a:spcPts val="500"/>
              </a:spcAft>
              <a:buNone/>
            </a:pPr>
            <a:r>
              <a:rPr lang="en" sz="1800" dirty="0">
                <a:solidFill>
                  <a:srgbClr val="575756"/>
                </a:solidFill>
              </a:rPr>
              <a:t/>
            </a:r>
            <a:br>
              <a:rPr lang="en" sz="1800" dirty="0">
                <a:solidFill>
                  <a:srgbClr val="575756"/>
                </a:solidFill>
              </a:rPr>
            </a:br>
            <a:r>
              <a:rPr lang="en" sz="1800" dirty="0" smtClean="0">
                <a:solidFill>
                  <a:srgbClr val="575756"/>
                </a:solidFill>
              </a:rPr>
              <a:t>“</a:t>
            </a:r>
            <a:r>
              <a:rPr lang="en" sz="1800" dirty="0">
                <a:solidFill>
                  <a:srgbClr val="575756"/>
                </a:solidFill>
              </a:rPr>
              <a:t>Clean code always looks like it was written by someone who cares.”</a:t>
            </a:r>
          </a:p>
          <a:p>
            <a:pPr marR="0" lvl="0" algn="l" rtl="0">
              <a:lnSpc>
                <a:spcPct val="100000"/>
              </a:lnSpc>
              <a:spcBef>
                <a:spcPts val="500"/>
              </a:spcBef>
              <a:spcAft>
                <a:spcPts val="500"/>
              </a:spcAft>
              <a:buNone/>
            </a:pPr>
            <a:r>
              <a:rPr lang="en" sz="1800" dirty="0">
                <a:solidFill>
                  <a:srgbClr val="575756"/>
                </a:solidFill>
              </a:rPr>
              <a:t> / Michael Feathers /</a:t>
            </a:r>
          </a:p>
        </p:txBody>
      </p:sp>
      <p:sp>
        <p:nvSpPr>
          <p:cNvPr id="350" name="Shape 35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351" name="Shape 351"/>
          <p:cNvPicPr preferRelativeResize="0"/>
          <p:nvPr/>
        </p:nvPicPr>
        <p:blipFill>
          <a:blip r:embed="rId3">
            <a:alphaModFix/>
          </a:blip>
          <a:stretch>
            <a:fillRect/>
          </a:stretch>
        </p:blipFill>
        <p:spPr>
          <a:xfrm>
            <a:off x="5768525" y="2892075"/>
            <a:ext cx="3375475" cy="2251425"/>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46612" y="785040"/>
            <a:ext cx="8250899" cy="615299"/>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700" b="1">
                <a:solidFill>
                  <a:srgbClr val="60912B"/>
                </a:solidFill>
                <a:latin typeface="Calibri"/>
                <a:ea typeface="Calibri"/>
                <a:cs typeface="Calibri"/>
                <a:sym typeface="Calibri"/>
              </a:rPr>
              <a:t>Clean Code principles</a:t>
            </a:r>
          </a:p>
        </p:txBody>
      </p:sp>
      <p:sp>
        <p:nvSpPr>
          <p:cNvPr id="358" name="Shape 358"/>
          <p:cNvSpPr txBox="1">
            <a:spLocks noGrp="1"/>
          </p:cNvSpPr>
          <p:nvPr>
            <p:ph type="body" idx="1"/>
          </p:nvPr>
        </p:nvSpPr>
        <p:spPr>
          <a:xfrm>
            <a:off x="446612" y="1400306"/>
            <a:ext cx="8250899" cy="3388800"/>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359" name="Shape 35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360" name="Shape 360"/>
          <p:cNvPicPr preferRelativeResize="0"/>
          <p:nvPr/>
        </p:nvPicPr>
        <p:blipFill>
          <a:blip r:embed="rId3">
            <a:alphaModFix/>
          </a:blip>
          <a:stretch>
            <a:fillRect/>
          </a:stretch>
        </p:blipFill>
        <p:spPr>
          <a:xfrm>
            <a:off x="2419752" y="1400300"/>
            <a:ext cx="4304498" cy="3388799"/>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367" name="Shape 36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368" name="Shape 368"/>
          <p:cNvPicPr preferRelativeResize="0"/>
          <p:nvPr/>
        </p:nvPicPr>
        <p:blipFill>
          <a:blip r:embed="rId3">
            <a:alphaModFix/>
          </a:blip>
          <a:stretch>
            <a:fillRect/>
          </a:stretch>
        </p:blipFill>
        <p:spPr>
          <a:xfrm>
            <a:off x="2732178" y="0"/>
            <a:ext cx="3679642" cy="5143500"/>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p:txBody>
      </p:sp>
      <p:sp>
        <p:nvSpPr>
          <p:cNvPr id="375" name="Shape 37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rtl="0">
              <a:lnSpc>
                <a:spcPct val="100000"/>
              </a:lnSpc>
              <a:spcBef>
                <a:spcPts val="500"/>
              </a:spcBef>
              <a:buNone/>
            </a:pPr>
            <a:endParaRPr dirty="0">
              <a:solidFill>
                <a:srgbClr val="575756"/>
              </a:solidFill>
            </a:endParaRPr>
          </a:p>
          <a:p>
            <a:pPr indent="457200" rtl="0">
              <a:lnSpc>
                <a:spcPct val="100000"/>
              </a:lnSpc>
              <a:spcBef>
                <a:spcPts val="500"/>
              </a:spcBef>
              <a:spcAft>
                <a:spcPts val="0"/>
              </a:spcAft>
              <a:buNone/>
            </a:pPr>
            <a:r>
              <a:rPr lang="en" sz="1200" dirty="0" smtClean="0">
                <a:solidFill>
                  <a:srgbClr val="575756"/>
                </a:solidFill>
                <a:latin typeface="Courier New"/>
                <a:ea typeface="Courier New"/>
                <a:cs typeface="Courier New"/>
                <a:sym typeface="Courier New"/>
              </a:rPr>
              <a:t>	/** </a:t>
            </a:r>
            <a:r>
              <a:rPr lang="en" sz="1200" dirty="0">
                <a:solidFill>
                  <a:srgbClr val="575756"/>
                </a:solidFill>
                <a:latin typeface="Courier New"/>
                <a:ea typeface="Courier New"/>
                <a:cs typeface="Courier New"/>
                <a:sym typeface="Courier New"/>
              </a:rPr>
              <a:t>Useful range constant. */</a:t>
            </a:r>
          </a:p>
          <a:p>
            <a:pPr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public static final int INCLUDE_NONE = 0;</a:t>
            </a:r>
          </a:p>
          <a:p>
            <a:pPr rtl="0">
              <a:lnSpc>
                <a:spcPct val="100000"/>
              </a:lnSpc>
              <a:spcBef>
                <a:spcPts val="500"/>
              </a:spcBef>
              <a:spcAft>
                <a:spcPts val="0"/>
              </a:spcAft>
              <a:buNone/>
            </a:pPr>
            <a:endParaRPr sz="1200" dirty="0">
              <a:solidFill>
                <a:srgbClr val="575756"/>
              </a:solidFill>
              <a:latin typeface="Courier New"/>
              <a:ea typeface="Courier New"/>
              <a:cs typeface="Courier New"/>
              <a:sym typeface="Courier New"/>
            </a:endParaRPr>
          </a:p>
          <a:p>
            <a:pPr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 Useful range constant. */</a:t>
            </a:r>
          </a:p>
          <a:p>
            <a:pPr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public static final int INCLUDE_FIRST = 1;</a:t>
            </a:r>
          </a:p>
          <a:p>
            <a:pPr rtl="0">
              <a:lnSpc>
                <a:spcPct val="100000"/>
              </a:lnSpc>
              <a:spcBef>
                <a:spcPts val="500"/>
              </a:spcBef>
              <a:spcAft>
                <a:spcPts val="0"/>
              </a:spcAft>
              <a:buNone/>
            </a:pPr>
            <a:endParaRPr sz="1200" dirty="0">
              <a:solidFill>
                <a:srgbClr val="575756"/>
              </a:solidFill>
              <a:latin typeface="Courier New"/>
              <a:ea typeface="Courier New"/>
              <a:cs typeface="Courier New"/>
              <a:sym typeface="Courier New"/>
            </a:endParaRPr>
          </a:p>
          <a:p>
            <a:pPr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 Useful range constant. */</a:t>
            </a:r>
          </a:p>
          <a:p>
            <a:pPr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public static final int INCLUDE_SECOND = 2;</a:t>
            </a:r>
          </a:p>
          <a:p>
            <a:pPr rtl="0">
              <a:lnSpc>
                <a:spcPct val="100000"/>
              </a:lnSpc>
              <a:spcBef>
                <a:spcPts val="500"/>
              </a:spcBef>
              <a:spcAft>
                <a:spcPts val="0"/>
              </a:spcAft>
              <a:buNone/>
            </a:pPr>
            <a:endParaRPr sz="1200" dirty="0">
              <a:solidFill>
                <a:srgbClr val="575756"/>
              </a:solidFill>
              <a:latin typeface="Courier New"/>
              <a:ea typeface="Courier New"/>
              <a:cs typeface="Courier New"/>
              <a:sym typeface="Courier New"/>
            </a:endParaRPr>
          </a:p>
          <a:p>
            <a:pPr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 Useful range constant. */</a:t>
            </a:r>
          </a:p>
          <a:p>
            <a:pPr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public static final int INCLUDE_BOTH = 3;</a:t>
            </a:r>
          </a:p>
          <a:p>
            <a:pPr lvl="0" rtl="0">
              <a:lnSpc>
                <a:spcPct val="100000"/>
              </a:lnSpc>
              <a:spcBef>
                <a:spcPts val="500"/>
              </a:spcBef>
              <a:buNone/>
            </a:pPr>
            <a:endParaRPr dirty="0">
              <a:solidFill>
                <a:srgbClr val="575756"/>
              </a:solidFill>
            </a:endParaRPr>
          </a:p>
        </p:txBody>
      </p:sp>
      <p:sp>
        <p:nvSpPr>
          <p:cNvPr id="382" name="Shape 38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46612" y="785040"/>
            <a:ext cx="8250899" cy="615299"/>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700" b="1">
                <a:solidFill>
                  <a:srgbClr val="60912B"/>
                </a:solidFill>
                <a:latin typeface="Calibri"/>
                <a:ea typeface="Calibri"/>
                <a:cs typeface="Calibri"/>
                <a:sym typeface="Calibri"/>
              </a:rPr>
              <a:t>Code maintenance costs</a:t>
            </a:r>
          </a:p>
        </p:txBody>
      </p:sp>
      <p:sp>
        <p:nvSpPr>
          <p:cNvPr id="84" name="Shape 84"/>
          <p:cNvSpPr txBox="1">
            <a:spLocks noGrp="1"/>
          </p:cNvSpPr>
          <p:nvPr>
            <p:ph type="body" idx="1"/>
          </p:nvPr>
        </p:nvSpPr>
        <p:spPr>
          <a:xfrm>
            <a:off x="446612" y="1400306"/>
            <a:ext cx="8250899" cy="3388800"/>
          </a:xfrm>
          <a:prstGeom prst="rect">
            <a:avLst/>
          </a:prstGeom>
          <a:noFill/>
          <a:ln>
            <a:noFill/>
          </a:ln>
        </p:spPr>
        <p:txBody>
          <a:bodyPr lIns="0" tIns="45725" rIns="91425" bIns="45725" anchor="t" anchorCtr="0">
            <a:noAutofit/>
          </a:bodyPr>
          <a:lstStyle/>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85" name="Shape 8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rtl="0">
              <a:lnSpc>
                <a:spcPct val="100000"/>
              </a:lnSpc>
              <a:spcBef>
                <a:spcPts val="500"/>
              </a:spcBef>
              <a:buNone/>
            </a:pPr>
            <a:endParaRPr dirty="0">
              <a:solidFill>
                <a:srgbClr val="575756"/>
              </a:solidFill>
            </a:endParaRPr>
          </a:p>
          <a:p>
            <a:pPr lvl="0" indent="457200" rtl="0">
              <a:lnSpc>
                <a:spcPct val="100000"/>
              </a:lnSpc>
              <a:spcBef>
                <a:spcPts val="500"/>
              </a:spcBef>
              <a:spcAft>
                <a:spcPts val="0"/>
              </a:spcAft>
              <a:buNone/>
            </a:pPr>
            <a:r>
              <a:rPr lang="en" sz="1200" dirty="0" smtClean="0">
                <a:solidFill>
                  <a:srgbClr val="CC0000"/>
                </a:solidFill>
                <a:latin typeface="Courier New"/>
                <a:ea typeface="Courier New"/>
                <a:cs typeface="Courier New"/>
                <a:sym typeface="Courier New"/>
              </a:rPr>
              <a:t>	/** </a:t>
            </a:r>
            <a:r>
              <a:rPr lang="en" sz="1200" dirty="0">
                <a:solidFill>
                  <a:srgbClr val="CC0000"/>
                </a:solidFill>
                <a:latin typeface="Courier New"/>
                <a:ea typeface="Courier New"/>
                <a:cs typeface="Courier New"/>
                <a:sym typeface="Courier New"/>
              </a:rPr>
              <a:t>Useful range constant. */</a:t>
            </a:r>
          </a:p>
          <a:p>
            <a:pPr lvl="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public static final int INCLUDE_NONE = 0;</a:t>
            </a:r>
          </a:p>
          <a:p>
            <a:pPr lvl="0" rtl="0">
              <a:lnSpc>
                <a:spcPct val="100000"/>
              </a:lnSpc>
              <a:spcBef>
                <a:spcPts val="500"/>
              </a:spcBef>
              <a:spcAft>
                <a:spcPts val="0"/>
              </a:spcAft>
              <a:buNone/>
            </a:pPr>
            <a:endParaRPr sz="1200" dirty="0">
              <a:solidFill>
                <a:srgbClr val="CC0000"/>
              </a:solidFill>
              <a:latin typeface="Courier New"/>
              <a:ea typeface="Courier New"/>
              <a:cs typeface="Courier New"/>
              <a:sym typeface="Courier New"/>
            </a:endParaRPr>
          </a:p>
          <a:p>
            <a:pPr lvl="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 Useful range constant. */</a:t>
            </a:r>
          </a:p>
          <a:p>
            <a:pPr lvl="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public static final int INCLUDE_FIRST = 1;</a:t>
            </a:r>
          </a:p>
          <a:p>
            <a:pPr lvl="0" rtl="0">
              <a:lnSpc>
                <a:spcPct val="100000"/>
              </a:lnSpc>
              <a:spcBef>
                <a:spcPts val="500"/>
              </a:spcBef>
              <a:spcAft>
                <a:spcPts val="0"/>
              </a:spcAft>
              <a:buNone/>
            </a:pPr>
            <a:endParaRPr sz="1200" dirty="0">
              <a:solidFill>
                <a:srgbClr val="CC0000"/>
              </a:solidFill>
              <a:latin typeface="Courier New"/>
              <a:ea typeface="Courier New"/>
              <a:cs typeface="Courier New"/>
              <a:sym typeface="Courier New"/>
            </a:endParaRPr>
          </a:p>
          <a:p>
            <a:pPr lvl="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 Useful range constant. */</a:t>
            </a:r>
          </a:p>
          <a:p>
            <a:pPr lvl="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public static final int INCLUDE_SECOND = 2;</a:t>
            </a:r>
          </a:p>
          <a:p>
            <a:pPr lvl="0" rtl="0">
              <a:lnSpc>
                <a:spcPct val="100000"/>
              </a:lnSpc>
              <a:spcBef>
                <a:spcPts val="500"/>
              </a:spcBef>
              <a:spcAft>
                <a:spcPts val="0"/>
              </a:spcAft>
              <a:buNone/>
            </a:pPr>
            <a:endParaRPr sz="1200" dirty="0">
              <a:solidFill>
                <a:srgbClr val="CC0000"/>
              </a:solidFill>
              <a:latin typeface="Courier New"/>
              <a:ea typeface="Courier New"/>
              <a:cs typeface="Courier New"/>
              <a:sym typeface="Courier New"/>
            </a:endParaRPr>
          </a:p>
          <a:p>
            <a:pPr lvl="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 Useful range constant. */</a:t>
            </a:r>
          </a:p>
          <a:p>
            <a:pPr lvl="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public static final int INCLUDE_BOTH = 3;</a:t>
            </a:r>
          </a:p>
          <a:p>
            <a:pPr lvl="0" rtl="0">
              <a:lnSpc>
                <a:spcPct val="100000"/>
              </a:lnSpc>
              <a:spcBef>
                <a:spcPts val="500"/>
              </a:spcBef>
              <a:buNone/>
            </a:pPr>
            <a:endParaRPr sz="1200" dirty="0">
              <a:solidFill>
                <a:srgbClr val="575756"/>
              </a:solidFill>
            </a:endParaRPr>
          </a:p>
        </p:txBody>
      </p:sp>
      <p:sp>
        <p:nvSpPr>
          <p:cNvPr id="389" name="Shape 38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390" name="Shape 390"/>
          <p:cNvSpPr/>
          <p:nvPr/>
        </p:nvSpPr>
        <p:spPr>
          <a:xfrm>
            <a:off x="4993350" y="2410225"/>
            <a:ext cx="432299" cy="276899"/>
          </a:xfrm>
          <a:prstGeom prst="leftArrow">
            <a:avLst>
              <a:gd name="adj1" fmla="val 50000"/>
              <a:gd name="adj2" fmla="val 50000"/>
            </a:avLst>
          </a:prstGeom>
          <a:solidFill>
            <a:srgbClr val="CC0000"/>
          </a:solidFill>
          <a:ln>
            <a:noFill/>
          </a:ln>
        </p:spPr>
        <p:txBody>
          <a:bodyPr lIns="91425" tIns="91425" rIns="91425" bIns="91425" anchor="ctr" anchorCtr="0">
            <a:noAutofit/>
          </a:bodyPr>
          <a:lstStyle/>
          <a:p>
            <a:pPr>
              <a:spcBef>
                <a:spcPts val="0"/>
              </a:spcBef>
              <a:buNone/>
            </a:pPr>
            <a:endParaRPr/>
          </a:p>
        </p:txBody>
      </p:sp>
      <p:sp>
        <p:nvSpPr>
          <p:cNvPr id="391" name="Shape 391"/>
          <p:cNvSpPr txBox="1"/>
          <p:nvPr/>
        </p:nvSpPr>
        <p:spPr>
          <a:xfrm>
            <a:off x="5456305" y="2343716"/>
            <a:ext cx="1631700" cy="399900"/>
          </a:xfrm>
          <a:prstGeom prst="rect">
            <a:avLst/>
          </a:prstGeom>
          <a:noFill/>
          <a:ln>
            <a:noFill/>
          </a:ln>
        </p:spPr>
        <p:txBody>
          <a:bodyPr lIns="91425" tIns="91425" rIns="91425" bIns="91425" anchor="t" anchorCtr="0">
            <a:noAutofit/>
          </a:bodyPr>
          <a:lstStyle/>
          <a:p>
            <a:pPr>
              <a:spcBef>
                <a:spcPts val="0"/>
              </a:spcBef>
              <a:buNone/>
            </a:pPr>
            <a:r>
              <a:rPr lang="en">
                <a:solidFill>
                  <a:srgbClr val="CC0000"/>
                </a:solidFill>
                <a:latin typeface="Calibri"/>
                <a:ea typeface="Calibri"/>
                <a:cs typeface="Calibri"/>
                <a:sym typeface="Calibri"/>
              </a:rPr>
              <a:t>No shit, Sherlock!</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rtl="0">
              <a:lnSpc>
                <a:spcPct val="100000"/>
              </a:lnSpc>
              <a:spcBef>
                <a:spcPts val="500"/>
              </a:spcBef>
              <a:buNone/>
            </a:pPr>
            <a:endParaRPr dirty="0">
              <a:solidFill>
                <a:srgbClr val="575756"/>
              </a:solidFill>
            </a:endParaRPr>
          </a:p>
          <a:p>
            <a:pPr indent="457200" rtl="0">
              <a:lnSpc>
                <a:spcPct val="100000"/>
              </a:lnSpc>
              <a:spcBef>
                <a:spcPts val="500"/>
              </a:spcBef>
              <a:spcAft>
                <a:spcPts val="0"/>
              </a:spcAft>
              <a:buNone/>
            </a:pPr>
            <a:r>
              <a:rPr lang="en" sz="1200" dirty="0" smtClean="0">
                <a:solidFill>
                  <a:schemeClr val="lt2"/>
                </a:solidFill>
                <a:latin typeface="Courier New"/>
                <a:ea typeface="Courier New"/>
                <a:cs typeface="Courier New"/>
                <a:sym typeface="Courier New"/>
              </a:rPr>
              <a:t>	public </a:t>
            </a:r>
            <a:r>
              <a:rPr lang="en" sz="1200" dirty="0">
                <a:solidFill>
                  <a:schemeClr val="lt2"/>
                </a:solidFill>
                <a:latin typeface="Courier New"/>
                <a:ea typeface="Courier New"/>
                <a:cs typeface="Courier New"/>
                <a:sym typeface="Courier New"/>
              </a:rPr>
              <a:t>enum DateInterval { </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OPEN, CLOSED, OPEN_LEFT, OPEN_RIGHT</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a:t>
            </a:r>
          </a:p>
          <a:p>
            <a:pPr lvl="0" rtl="0">
              <a:lnSpc>
                <a:spcPct val="100000"/>
              </a:lnSpc>
              <a:spcBef>
                <a:spcPts val="500"/>
              </a:spcBef>
              <a:buNone/>
            </a:pPr>
            <a:endParaRPr sz="1200" dirty="0">
              <a:solidFill>
                <a:srgbClr val="575756"/>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p:txBody>
      </p:sp>
      <p:sp>
        <p:nvSpPr>
          <p:cNvPr id="398" name="Shape 39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399" name="Shape 399"/>
          <p:cNvSpPr txBox="1"/>
          <p:nvPr/>
        </p:nvSpPr>
        <p:spPr>
          <a:xfrm>
            <a:off x="5100275" y="1642450"/>
            <a:ext cx="2798700" cy="583499"/>
          </a:xfrm>
          <a:prstGeom prst="rect">
            <a:avLst/>
          </a:prstGeom>
          <a:noFill/>
          <a:ln>
            <a:noFill/>
          </a:ln>
        </p:spPr>
        <p:txBody>
          <a:bodyPr lIns="91425" tIns="91425" rIns="91425" bIns="91425" anchor="t" anchorCtr="0">
            <a:noAutofit/>
          </a:bodyPr>
          <a:lstStyle/>
          <a:p>
            <a:pPr>
              <a:spcBef>
                <a:spcPts val="0"/>
              </a:spcBef>
              <a:buNone/>
            </a:pPr>
            <a:r>
              <a:rPr lang="en">
                <a:solidFill>
                  <a:schemeClr val="lt2"/>
                </a:solidFill>
                <a:latin typeface="Calibri"/>
                <a:ea typeface="Calibri"/>
                <a:cs typeface="Calibri"/>
                <a:sym typeface="Calibri"/>
              </a:rPr>
              <a:t>What about Enums?</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rtl="0">
              <a:lnSpc>
                <a:spcPct val="100000"/>
              </a:lnSpc>
              <a:spcBef>
                <a:spcPts val="500"/>
              </a:spcBef>
              <a:buNone/>
            </a:pPr>
            <a:endParaRPr dirty="0">
              <a:solidFill>
                <a:srgbClr val="575756"/>
              </a:solidFill>
            </a:endParaRPr>
          </a:p>
          <a:p>
            <a:pPr marL="4572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public List&lt;int[]&gt; getThem() {</a:t>
            </a:r>
          </a:p>
          <a:p>
            <a:pPr marL="4572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List&lt;int[]&gt; list1 = new ArrayList&lt;int[]&gt;();</a:t>
            </a:r>
          </a:p>
          <a:p>
            <a:pPr marL="4572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for (int[] x : theList)</a:t>
            </a:r>
          </a:p>
          <a:p>
            <a:pPr marL="4572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if (x[0] == 4)</a:t>
            </a:r>
          </a:p>
          <a:p>
            <a:pPr marL="4572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list1.add(x);</a:t>
            </a:r>
          </a:p>
          <a:p>
            <a:pPr marL="4572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     return list1;</a:t>
            </a:r>
          </a:p>
          <a:p>
            <a:pPr marL="457200" indent="0" rtl="0">
              <a:lnSpc>
                <a:spcPct val="100000"/>
              </a:lnSpc>
              <a:spcBef>
                <a:spcPts val="500"/>
              </a:spcBef>
              <a:spcAft>
                <a:spcPts val="0"/>
              </a:spcAft>
              <a:buNone/>
            </a:pPr>
            <a:r>
              <a:rPr lang="en" sz="1200" dirty="0">
                <a:solidFill>
                  <a:srgbClr val="575756"/>
                </a:solidFill>
                <a:latin typeface="Courier New"/>
                <a:ea typeface="Courier New"/>
                <a:cs typeface="Courier New"/>
                <a:sym typeface="Courier New"/>
              </a:rPr>
              <a:t>}</a:t>
            </a:r>
          </a:p>
          <a:p>
            <a:pPr lvl="0" rtl="0">
              <a:lnSpc>
                <a:spcPct val="100000"/>
              </a:lnSpc>
              <a:spcBef>
                <a:spcPts val="500"/>
              </a:spcBef>
              <a:buNone/>
            </a:pPr>
            <a:endParaRPr sz="1100" dirty="0">
              <a:solidFill>
                <a:srgbClr val="575756"/>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p:txBody>
      </p:sp>
      <p:sp>
        <p:nvSpPr>
          <p:cNvPr id="406" name="Shape 40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rtl="0">
              <a:lnSpc>
                <a:spcPct val="100000"/>
              </a:lnSpc>
              <a:spcBef>
                <a:spcPts val="500"/>
              </a:spcBef>
              <a:buNone/>
            </a:pPr>
            <a:endParaRPr dirty="0">
              <a:solidFill>
                <a:srgbClr val="575756"/>
              </a:solidFill>
            </a:endParaRPr>
          </a:p>
          <a:p>
            <a:pPr marL="457200" lv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public List&lt;int[]&gt; getThem() {</a:t>
            </a:r>
          </a:p>
          <a:p>
            <a:pPr marL="457200" lv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List&lt;int[]&gt; list1 = new ArrayList&lt;int[]&gt;();</a:t>
            </a:r>
          </a:p>
          <a:p>
            <a:pPr marL="457200" lv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for (int[] x : theList)</a:t>
            </a:r>
          </a:p>
          <a:p>
            <a:pPr marL="457200" lv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if (x[0] == 4)</a:t>
            </a:r>
          </a:p>
          <a:p>
            <a:pPr marL="457200" lv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list1.add(x);</a:t>
            </a:r>
          </a:p>
          <a:p>
            <a:pPr marL="457200" lv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return list1;</a:t>
            </a:r>
          </a:p>
          <a:p>
            <a:pPr marL="457200" lv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a:t>
            </a:r>
          </a:p>
          <a:p>
            <a:pPr lvl="0" rtl="0">
              <a:lnSpc>
                <a:spcPct val="100000"/>
              </a:lnSpc>
              <a:spcBef>
                <a:spcPts val="500"/>
              </a:spcBef>
              <a:buNone/>
            </a:pPr>
            <a:endParaRPr sz="1200" dirty="0">
              <a:solidFill>
                <a:srgbClr val="575756"/>
              </a:solidFill>
            </a:endParaRPr>
          </a:p>
          <a:p>
            <a:pPr lvl="0" rtl="0">
              <a:lnSpc>
                <a:spcPct val="100000"/>
              </a:lnSpc>
              <a:spcBef>
                <a:spcPts val="500"/>
              </a:spcBef>
              <a:buNone/>
            </a:pPr>
            <a:endParaRPr dirty="0">
              <a:solidFill>
                <a:srgbClr val="575756"/>
              </a:solidFill>
            </a:endParaRPr>
          </a:p>
        </p:txBody>
      </p:sp>
      <p:sp>
        <p:nvSpPr>
          <p:cNvPr id="413" name="Shape 41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414" name="Shape 414"/>
          <p:cNvSpPr/>
          <p:nvPr/>
        </p:nvSpPr>
        <p:spPr>
          <a:xfrm>
            <a:off x="6082875" y="1205200"/>
            <a:ext cx="1588500" cy="1015800"/>
          </a:xfrm>
          <a:prstGeom prst="cloudCallout">
            <a:avLst>
              <a:gd name="adj1" fmla="val -20833"/>
              <a:gd name="adj2" fmla="val 62500"/>
            </a:avLst>
          </a:prstGeom>
          <a:noFill/>
          <a:ln w="9525" cap="flat" cmpd="sng">
            <a:solidFill>
              <a:srgbClr val="CC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15" name="Shape 415"/>
          <p:cNvSpPr txBox="1"/>
          <p:nvPr/>
        </p:nvSpPr>
        <p:spPr>
          <a:xfrm>
            <a:off x="6395675" y="1420971"/>
            <a:ext cx="853500" cy="545100"/>
          </a:xfrm>
          <a:prstGeom prst="rect">
            <a:avLst/>
          </a:prstGeom>
          <a:noFill/>
          <a:ln>
            <a:noFill/>
          </a:ln>
        </p:spPr>
        <p:txBody>
          <a:bodyPr lIns="91425" tIns="91425" rIns="91425" bIns="91425" anchor="t" anchorCtr="0">
            <a:noAutofit/>
          </a:bodyPr>
          <a:lstStyle/>
          <a:p>
            <a:pPr>
              <a:spcBef>
                <a:spcPts val="0"/>
              </a:spcBef>
              <a:buNone/>
            </a:pPr>
            <a:r>
              <a:rPr lang="en" sz="1800">
                <a:solidFill>
                  <a:srgbClr val="CC0000"/>
                </a:solidFill>
                <a:latin typeface="Calibri"/>
                <a:ea typeface="Calibri"/>
                <a:cs typeface="Calibri"/>
                <a:sym typeface="Calibri"/>
              </a:rPr>
              <a:t>WTF?!</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rtl="0">
              <a:lnSpc>
                <a:spcPct val="100000"/>
              </a:lnSpc>
              <a:spcBef>
                <a:spcPts val="500"/>
              </a:spcBef>
              <a:buNone/>
            </a:pPr>
            <a:endParaRPr dirty="0">
              <a:solidFill>
                <a:srgbClr val="575756"/>
              </a:solidFill>
            </a:endParaRP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public List&lt;int[]&gt; getFlaggedCells() {</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List&lt;int[]&gt; flaggedCells = new ArrayList&lt;int[]&gt;();</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for (int[] cell : gameBoard)</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if (cell[STATUS_VALUE] == FLAGGED)</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flaggedCells.add(cell);</a:t>
            </a:r>
          </a:p>
          <a:p>
            <a:pPr marL="457200" indent="0" rtl="0">
              <a:lnSpc>
                <a:spcPct val="100000"/>
              </a:lnSpc>
              <a:spcBef>
                <a:spcPts val="500"/>
              </a:spcBef>
              <a:spcAft>
                <a:spcPts val="0"/>
              </a:spcAft>
              <a:buNone/>
            </a:pPr>
            <a:r>
              <a:rPr lang="en" sz="1200" dirty="0" smtClean="0">
                <a:solidFill>
                  <a:schemeClr val="lt2"/>
                </a:solidFill>
                <a:latin typeface="Courier New"/>
                <a:ea typeface="Courier New"/>
                <a:cs typeface="Courier New"/>
                <a:sym typeface="Courier New"/>
              </a:rPr>
              <a:t>	return </a:t>
            </a:r>
            <a:r>
              <a:rPr lang="en" sz="1200" dirty="0">
                <a:solidFill>
                  <a:schemeClr val="lt2"/>
                </a:solidFill>
                <a:latin typeface="Courier New"/>
                <a:ea typeface="Courier New"/>
                <a:cs typeface="Courier New"/>
                <a:sym typeface="Courier New"/>
              </a:rPr>
              <a:t>flaggedCells;</a:t>
            </a:r>
          </a:p>
          <a:p>
            <a:pPr marL="457200" lvl="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lvl="0" rtl="0">
              <a:lnSpc>
                <a:spcPct val="100000"/>
              </a:lnSpc>
              <a:spcBef>
                <a:spcPts val="500"/>
              </a:spcBef>
              <a:buNone/>
            </a:pPr>
            <a:endParaRPr sz="1200" dirty="0">
              <a:solidFill>
                <a:srgbClr val="575756"/>
              </a:solidFill>
            </a:endParaRPr>
          </a:p>
          <a:p>
            <a:pPr lvl="0" rtl="0">
              <a:lnSpc>
                <a:spcPct val="100000"/>
              </a:lnSpc>
              <a:spcBef>
                <a:spcPts val="500"/>
              </a:spcBef>
              <a:buNone/>
            </a:pPr>
            <a:endParaRPr sz="1200" dirty="0">
              <a:solidFill>
                <a:srgbClr val="575756"/>
              </a:solidFill>
            </a:endParaRPr>
          </a:p>
        </p:txBody>
      </p:sp>
      <p:sp>
        <p:nvSpPr>
          <p:cNvPr id="422" name="Shape 42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423" name="Shape 423"/>
          <p:cNvSpPr/>
          <p:nvPr/>
        </p:nvSpPr>
        <p:spPr>
          <a:xfrm>
            <a:off x="6082875" y="1205200"/>
            <a:ext cx="1588500" cy="1015800"/>
          </a:xfrm>
          <a:prstGeom prst="cloudCallout">
            <a:avLst>
              <a:gd name="adj1" fmla="val -20833"/>
              <a:gd name="adj2" fmla="val 62500"/>
            </a:avLst>
          </a:prstGeom>
          <a:noFill/>
          <a:ln w="9525" cap="flat" cmpd="sng">
            <a:solidFill>
              <a:schemeClr val="lt2"/>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60912B"/>
              </a:solidFill>
            </a:endParaRPr>
          </a:p>
        </p:txBody>
      </p:sp>
      <p:sp>
        <p:nvSpPr>
          <p:cNvPr id="424" name="Shape 424"/>
          <p:cNvSpPr txBox="1"/>
          <p:nvPr/>
        </p:nvSpPr>
        <p:spPr>
          <a:xfrm>
            <a:off x="6239625" y="1440250"/>
            <a:ext cx="1275000" cy="545699"/>
          </a:xfrm>
          <a:prstGeom prst="rect">
            <a:avLst/>
          </a:prstGeom>
          <a:noFill/>
          <a:ln>
            <a:noFill/>
          </a:ln>
        </p:spPr>
        <p:txBody>
          <a:bodyPr lIns="91425" tIns="91425" rIns="91425" bIns="91425" anchor="t" anchorCtr="0">
            <a:noAutofit/>
          </a:bodyPr>
          <a:lstStyle/>
          <a:p>
            <a:pPr lvl="0" rtl="0">
              <a:spcBef>
                <a:spcPts val="0"/>
              </a:spcBef>
              <a:buNone/>
            </a:pPr>
            <a:r>
              <a:rPr lang="en" b="1">
                <a:solidFill>
                  <a:schemeClr val="lt2"/>
                </a:solidFill>
                <a:latin typeface="Calibri"/>
                <a:ea typeface="Calibri"/>
                <a:cs typeface="Calibri"/>
                <a:sym typeface="Calibri"/>
              </a:rPr>
              <a:t>Minesweeper</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rtl="0">
              <a:lnSpc>
                <a:spcPct val="100000"/>
              </a:lnSpc>
              <a:spcBef>
                <a:spcPts val="500"/>
              </a:spcBef>
              <a:buNone/>
            </a:pPr>
            <a:endParaRPr dirty="0">
              <a:solidFill>
                <a:srgbClr val="575756"/>
              </a:solidFill>
            </a:endParaRP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public List&lt;Cell&gt; getFlaggedCells() {</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List&lt;Cell&gt; flaggedCells = new ArrayList&lt;Cell&gt;();</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for (Cell cell : gameBoard)</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if (cell.isFlagged())</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flaggedCells.add(cell);</a:t>
            </a:r>
          </a:p>
          <a:p>
            <a:pPr marL="457200" indent="0" rtl="0">
              <a:lnSpc>
                <a:spcPct val="100000"/>
              </a:lnSpc>
              <a:spcBef>
                <a:spcPts val="500"/>
              </a:spcBef>
              <a:spcAft>
                <a:spcPts val="0"/>
              </a:spcAft>
              <a:buNone/>
            </a:pPr>
            <a:r>
              <a:rPr lang="en" sz="1200" dirty="0" smtClean="0">
                <a:solidFill>
                  <a:schemeClr val="lt2"/>
                </a:solidFill>
                <a:latin typeface="Courier New"/>
                <a:ea typeface="Courier New"/>
                <a:cs typeface="Courier New"/>
                <a:sym typeface="Courier New"/>
              </a:rPr>
              <a:t>	return </a:t>
            </a:r>
            <a:r>
              <a:rPr lang="en" sz="1200" dirty="0">
                <a:solidFill>
                  <a:schemeClr val="lt2"/>
                </a:solidFill>
                <a:latin typeface="Courier New"/>
                <a:ea typeface="Courier New"/>
                <a:cs typeface="Courier New"/>
                <a:sym typeface="Courier New"/>
              </a:rPr>
              <a:t>flaggedCells;</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431" name="Shape 43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432" name="Shape 432"/>
          <p:cNvSpPr/>
          <p:nvPr/>
        </p:nvSpPr>
        <p:spPr>
          <a:xfrm>
            <a:off x="6082875" y="1205200"/>
            <a:ext cx="1588500" cy="1015800"/>
          </a:xfrm>
          <a:prstGeom prst="cloudCallout">
            <a:avLst>
              <a:gd name="adj1" fmla="val -20833"/>
              <a:gd name="adj2" fmla="val 62500"/>
            </a:avLst>
          </a:prstGeom>
          <a:noFill/>
          <a:ln w="9525" cap="flat" cmpd="sng">
            <a:solidFill>
              <a:schemeClr val="lt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chemeClr val="lt2"/>
              </a:solidFill>
            </a:endParaRPr>
          </a:p>
        </p:txBody>
      </p:sp>
      <p:sp>
        <p:nvSpPr>
          <p:cNvPr id="433" name="Shape 433"/>
          <p:cNvSpPr txBox="1"/>
          <p:nvPr/>
        </p:nvSpPr>
        <p:spPr>
          <a:xfrm>
            <a:off x="6239625" y="1440250"/>
            <a:ext cx="1275000" cy="545699"/>
          </a:xfrm>
          <a:prstGeom prst="rect">
            <a:avLst/>
          </a:prstGeom>
          <a:noFill/>
          <a:ln>
            <a:noFill/>
          </a:ln>
        </p:spPr>
        <p:txBody>
          <a:bodyPr lIns="91425" tIns="91425" rIns="91425" bIns="91425" anchor="t" anchorCtr="0">
            <a:noAutofit/>
          </a:bodyPr>
          <a:lstStyle/>
          <a:p>
            <a:pPr lvl="0" rtl="0">
              <a:spcBef>
                <a:spcPts val="0"/>
              </a:spcBef>
              <a:buNone/>
            </a:pPr>
            <a:r>
              <a:rPr lang="en" b="1">
                <a:solidFill>
                  <a:schemeClr val="lt2"/>
                </a:solidFill>
                <a:latin typeface="Calibri"/>
                <a:ea typeface="Calibri"/>
                <a:cs typeface="Calibri"/>
                <a:sym typeface="Calibri"/>
              </a:rPr>
              <a:t>Minesweeper</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440" name="Shape 44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441" name="Shape 441"/>
          <p:cNvSpPr txBox="1"/>
          <p:nvPr/>
        </p:nvSpPr>
        <p:spPr>
          <a:xfrm>
            <a:off x="3338950" y="1718100"/>
            <a:ext cx="2982299" cy="777899"/>
          </a:xfrm>
          <a:prstGeom prst="rect">
            <a:avLst/>
          </a:prstGeom>
          <a:noFill/>
          <a:ln>
            <a:noFill/>
          </a:ln>
        </p:spPr>
        <p:txBody>
          <a:bodyPr lIns="91425" tIns="91425" rIns="91425" bIns="91425" anchor="t" anchorCtr="0">
            <a:noAutofit/>
          </a:bodyPr>
          <a:lstStyle/>
          <a:p>
            <a:pPr>
              <a:spcBef>
                <a:spcPts val="0"/>
              </a:spcBef>
              <a:buNone/>
            </a:pPr>
            <a:r>
              <a:rPr lang="en" sz="1800">
                <a:solidFill>
                  <a:srgbClr val="CC0000"/>
                </a:solidFill>
                <a:latin typeface="Calibri"/>
                <a:ea typeface="Calibri"/>
                <a:cs typeface="Calibri"/>
                <a:sym typeface="Calibri"/>
              </a:rPr>
              <a:t>accountList</a:t>
            </a:r>
            <a:r>
              <a:rPr lang="en" sz="1800">
                <a:latin typeface="Calibri"/>
                <a:ea typeface="Calibri"/>
                <a:cs typeface="Calibri"/>
                <a:sym typeface="Calibri"/>
              </a:rPr>
              <a:t> </a:t>
            </a:r>
            <a:r>
              <a:rPr lang="en" sz="1800">
                <a:solidFill>
                  <a:srgbClr val="666666"/>
                </a:solidFill>
                <a:latin typeface="Calibri"/>
                <a:ea typeface="Calibri"/>
                <a:cs typeface="Calibri"/>
                <a:sym typeface="Calibri"/>
              </a:rPr>
              <a:t>-&gt;</a:t>
            </a:r>
            <a:r>
              <a:rPr lang="en" sz="1800">
                <a:latin typeface="Calibri"/>
                <a:ea typeface="Calibri"/>
                <a:cs typeface="Calibri"/>
                <a:sym typeface="Calibri"/>
              </a:rPr>
              <a:t> </a:t>
            </a:r>
            <a:r>
              <a:rPr lang="en" sz="1800">
                <a:solidFill>
                  <a:schemeClr val="lt2"/>
                </a:solidFill>
                <a:latin typeface="Calibri"/>
                <a:ea typeface="Calibri"/>
                <a:cs typeface="Calibri"/>
                <a:sym typeface="Calibri"/>
              </a:rPr>
              <a:t>accounts</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a:solidFill>
                  <a:srgbClr val="575756"/>
                </a:solidFill>
              </a:rPr>
              <a:t>  add meaningful context</a:t>
            </a: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448" name="Shape 44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a:solidFill>
                  <a:srgbClr val="575756"/>
                </a:solidFill>
              </a:rPr>
              <a:t>  add meaningful context</a:t>
            </a: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455" name="Shape 45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456" name="Shape 456"/>
          <p:cNvSpPr txBox="1"/>
          <p:nvPr/>
        </p:nvSpPr>
        <p:spPr>
          <a:xfrm>
            <a:off x="2787875" y="345775"/>
            <a:ext cx="6202500" cy="4743600"/>
          </a:xfrm>
          <a:prstGeom prst="rect">
            <a:avLst/>
          </a:prstGeom>
          <a:noFill/>
          <a:ln>
            <a:noFill/>
          </a:ln>
        </p:spPr>
        <p:txBody>
          <a:bodyPr lIns="91425" tIns="91425" rIns="91425" bIns="91425" anchor="t" anchorCtr="0">
            <a:noAutofit/>
          </a:bodyPr>
          <a:lstStyle/>
          <a:p>
            <a:pPr rtl="0">
              <a:spcBef>
                <a:spcPts val="0"/>
              </a:spcBef>
              <a:buNone/>
            </a:pPr>
            <a:r>
              <a:rPr lang="en" sz="1100">
                <a:solidFill>
                  <a:srgbClr val="CC0000"/>
                </a:solidFill>
                <a:latin typeface="Courier New"/>
                <a:ea typeface="Courier New"/>
                <a:cs typeface="Courier New"/>
                <a:sym typeface="Courier New"/>
              </a:rPr>
              <a:t>private void printGuessStatistics(char candidate, int count) {</a:t>
            </a:r>
          </a:p>
          <a:p>
            <a:pPr marL="457200" indent="0" rtl="0">
              <a:spcBef>
                <a:spcPts val="0"/>
              </a:spcBef>
              <a:buNone/>
            </a:pPr>
            <a:r>
              <a:rPr lang="en" sz="1100">
                <a:solidFill>
                  <a:srgbClr val="CC0000"/>
                </a:solidFill>
                <a:latin typeface="Courier New"/>
                <a:ea typeface="Courier New"/>
                <a:cs typeface="Courier New"/>
                <a:sym typeface="Courier New"/>
              </a:rPr>
              <a:t>String number;</a:t>
            </a:r>
          </a:p>
          <a:p>
            <a:pPr marL="457200" indent="0" rtl="0">
              <a:spcBef>
                <a:spcPts val="0"/>
              </a:spcBef>
              <a:buNone/>
            </a:pPr>
            <a:r>
              <a:rPr lang="en" sz="1100">
                <a:solidFill>
                  <a:srgbClr val="CC0000"/>
                </a:solidFill>
                <a:latin typeface="Courier New"/>
                <a:ea typeface="Courier New"/>
                <a:cs typeface="Courier New"/>
                <a:sym typeface="Courier New"/>
              </a:rPr>
              <a:t>String verb;</a:t>
            </a:r>
          </a:p>
          <a:p>
            <a:pPr marL="457200" indent="0" rtl="0">
              <a:spcBef>
                <a:spcPts val="0"/>
              </a:spcBef>
              <a:buNone/>
            </a:pPr>
            <a:r>
              <a:rPr lang="en" sz="1100">
                <a:solidFill>
                  <a:srgbClr val="CC0000"/>
                </a:solidFill>
                <a:latin typeface="Courier New"/>
                <a:ea typeface="Courier New"/>
                <a:cs typeface="Courier New"/>
                <a:sym typeface="Courier New"/>
              </a:rPr>
              <a:t>String pluralModifier;</a:t>
            </a:r>
          </a:p>
          <a:p>
            <a:pPr marL="457200" indent="0" rtl="0">
              <a:spcBef>
                <a:spcPts val="0"/>
              </a:spcBef>
              <a:buNone/>
            </a:pPr>
            <a:endParaRPr sz="1100">
              <a:solidFill>
                <a:srgbClr val="CC0000"/>
              </a:solidFill>
              <a:latin typeface="Courier New"/>
              <a:ea typeface="Courier New"/>
              <a:cs typeface="Courier New"/>
              <a:sym typeface="Courier New"/>
            </a:endParaRPr>
          </a:p>
          <a:p>
            <a:pPr marL="457200" indent="0" rtl="0">
              <a:spcBef>
                <a:spcPts val="0"/>
              </a:spcBef>
              <a:buNone/>
            </a:pPr>
            <a:r>
              <a:rPr lang="en" sz="1100">
                <a:solidFill>
                  <a:srgbClr val="CC0000"/>
                </a:solidFill>
                <a:latin typeface="Courier New"/>
                <a:ea typeface="Courier New"/>
                <a:cs typeface="Courier New"/>
                <a:sym typeface="Courier New"/>
              </a:rPr>
              <a:t>if (count == 0) {</a:t>
            </a:r>
          </a:p>
          <a:p>
            <a:pPr marL="914400" indent="0" rtl="0">
              <a:spcBef>
                <a:spcPts val="0"/>
              </a:spcBef>
              <a:buNone/>
            </a:pPr>
            <a:r>
              <a:rPr lang="en" sz="1100">
                <a:solidFill>
                  <a:srgbClr val="CC0000"/>
                </a:solidFill>
                <a:latin typeface="Courier New"/>
                <a:ea typeface="Courier New"/>
                <a:cs typeface="Courier New"/>
                <a:sym typeface="Courier New"/>
              </a:rPr>
              <a:t>number = "no";</a:t>
            </a:r>
          </a:p>
          <a:p>
            <a:pPr marL="914400" indent="0" rtl="0">
              <a:spcBef>
                <a:spcPts val="0"/>
              </a:spcBef>
              <a:buNone/>
            </a:pPr>
            <a:r>
              <a:rPr lang="en" sz="1100">
                <a:solidFill>
                  <a:srgbClr val="CC0000"/>
                </a:solidFill>
                <a:latin typeface="Courier New"/>
                <a:ea typeface="Courier New"/>
                <a:cs typeface="Courier New"/>
                <a:sym typeface="Courier New"/>
              </a:rPr>
              <a:t>verb = "are";</a:t>
            </a:r>
          </a:p>
          <a:p>
            <a:pPr marL="914400" indent="0" rtl="0">
              <a:spcBef>
                <a:spcPts val="0"/>
              </a:spcBef>
              <a:buNone/>
            </a:pPr>
            <a:r>
              <a:rPr lang="en" sz="1100">
                <a:solidFill>
                  <a:srgbClr val="CC0000"/>
                </a:solidFill>
                <a:latin typeface="Courier New"/>
                <a:ea typeface="Courier New"/>
                <a:cs typeface="Courier New"/>
                <a:sym typeface="Courier New"/>
              </a:rPr>
              <a:t>pluralModifier = "s";</a:t>
            </a:r>
          </a:p>
          <a:p>
            <a:pPr marL="457200" indent="0" rtl="0">
              <a:spcBef>
                <a:spcPts val="0"/>
              </a:spcBef>
              <a:buNone/>
            </a:pPr>
            <a:r>
              <a:rPr lang="en" sz="1100">
                <a:solidFill>
                  <a:srgbClr val="CC0000"/>
                </a:solidFill>
                <a:latin typeface="Courier New"/>
                <a:ea typeface="Courier New"/>
                <a:cs typeface="Courier New"/>
                <a:sym typeface="Courier New"/>
              </a:rPr>
              <a:t>} else if (count == 1) {</a:t>
            </a:r>
          </a:p>
          <a:p>
            <a:pPr marL="914400" indent="0" rtl="0">
              <a:spcBef>
                <a:spcPts val="0"/>
              </a:spcBef>
              <a:buNone/>
            </a:pPr>
            <a:r>
              <a:rPr lang="en" sz="1100">
                <a:solidFill>
                  <a:srgbClr val="CC0000"/>
                </a:solidFill>
                <a:latin typeface="Courier New"/>
                <a:ea typeface="Courier New"/>
                <a:cs typeface="Courier New"/>
                <a:sym typeface="Courier New"/>
              </a:rPr>
              <a:t>number = "1";</a:t>
            </a:r>
          </a:p>
          <a:p>
            <a:pPr marL="914400" indent="0" rtl="0">
              <a:spcBef>
                <a:spcPts val="0"/>
              </a:spcBef>
              <a:buNone/>
            </a:pPr>
            <a:r>
              <a:rPr lang="en" sz="1100">
                <a:solidFill>
                  <a:srgbClr val="CC0000"/>
                </a:solidFill>
                <a:latin typeface="Courier New"/>
                <a:ea typeface="Courier New"/>
                <a:cs typeface="Courier New"/>
                <a:sym typeface="Courier New"/>
              </a:rPr>
              <a:t>verb = "is";</a:t>
            </a:r>
          </a:p>
          <a:p>
            <a:pPr marL="914400" indent="0" rtl="0">
              <a:spcBef>
                <a:spcPts val="0"/>
              </a:spcBef>
              <a:buNone/>
            </a:pPr>
            <a:r>
              <a:rPr lang="en" sz="1100">
                <a:solidFill>
                  <a:srgbClr val="CC0000"/>
                </a:solidFill>
                <a:latin typeface="Courier New"/>
                <a:ea typeface="Courier New"/>
                <a:cs typeface="Courier New"/>
                <a:sym typeface="Courier New"/>
              </a:rPr>
              <a:t>pluralModifier = "";</a:t>
            </a:r>
          </a:p>
          <a:p>
            <a:pPr marL="457200" indent="0" rtl="0">
              <a:spcBef>
                <a:spcPts val="0"/>
              </a:spcBef>
              <a:buNone/>
            </a:pPr>
            <a:r>
              <a:rPr lang="en" sz="1100">
                <a:solidFill>
                  <a:srgbClr val="CC0000"/>
                </a:solidFill>
                <a:latin typeface="Courier New"/>
                <a:ea typeface="Courier New"/>
                <a:cs typeface="Courier New"/>
                <a:sym typeface="Courier New"/>
              </a:rPr>
              <a:t>} else {</a:t>
            </a:r>
          </a:p>
          <a:p>
            <a:pPr marL="914400" indent="0" rtl="0">
              <a:spcBef>
                <a:spcPts val="0"/>
              </a:spcBef>
              <a:buNone/>
            </a:pPr>
            <a:r>
              <a:rPr lang="en" sz="1100">
                <a:solidFill>
                  <a:srgbClr val="CC0000"/>
                </a:solidFill>
                <a:latin typeface="Courier New"/>
                <a:ea typeface="Courier New"/>
                <a:cs typeface="Courier New"/>
                <a:sym typeface="Courier New"/>
              </a:rPr>
              <a:t>number = Integer.toString(count);</a:t>
            </a:r>
          </a:p>
          <a:p>
            <a:pPr marL="914400" indent="0" rtl="0">
              <a:spcBef>
                <a:spcPts val="0"/>
              </a:spcBef>
              <a:buNone/>
            </a:pPr>
            <a:r>
              <a:rPr lang="en" sz="1100">
                <a:solidFill>
                  <a:srgbClr val="CC0000"/>
                </a:solidFill>
                <a:latin typeface="Courier New"/>
                <a:ea typeface="Courier New"/>
                <a:cs typeface="Courier New"/>
                <a:sym typeface="Courier New"/>
              </a:rPr>
              <a:t>verb = "are";</a:t>
            </a:r>
          </a:p>
          <a:p>
            <a:pPr marL="914400" indent="0" rtl="0">
              <a:spcBef>
                <a:spcPts val="0"/>
              </a:spcBef>
              <a:buNone/>
            </a:pPr>
            <a:r>
              <a:rPr lang="en" sz="1100">
                <a:solidFill>
                  <a:srgbClr val="CC0000"/>
                </a:solidFill>
                <a:latin typeface="Courier New"/>
                <a:ea typeface="Courier New"/>
                <a:cs typeface="Courier New"/>
                <a:sym typeface="Courier New"/>
              </a:rPr>
              <a:t>pluralModifier = "s";</a:t>
            </a:r>
          </a:p>
          <a:p>
            <a:pPr marL="457200" indent="0" rtl="0">
              <a:spcBef>
                <a:spcPts val="0"/>
              </a:spcBef>
              <a:buNone/>
            </a:pPr>
            <a:r>
              <a:rPr lang="en" sz="1100">
                <a:solidFill>
                  <a:srgbClr val="CC0000"/>
                </a:solidFill>
                <a:latin typeface="Courier New"/>
                <a:ea typeface="Courier New"/>
                <a:cs typeface="Courier New"/>
                <a:sym typeface="Courier New"/>
              </a:rPr>
              <a:t>}</a:t>
            </a:r>
          </a:p>
          <a:p>
            <a:pPr marL="457200" indent="0" rtl="0">
              <a:spcBef>
                <a:spcPts val="0"/>
              </a:spcBef>
              <a:buNone/>
            </a:pPr>
            <a:endParaRPr sz="1100">
              <a:solidFill>
                <a:srgbClr val="CC0000"/>
              </a:solidFill>
              <a:latin typeface="Courier New"/>
              <a:ea typeface="Courier New"/>
              <a:cs typeface="Courier New"/>
              <a:sym typeface="Courier New"/>
            </a:endParaRPr>
          </a:p>
          <a:p>
            <a:pPr marL="457200" indent="0" rtl="0">
              <a:spcBef>
                <a:spcPts val="0"/>
              </a:spcBef>
              <a:buNone/>
            </a:pPr>
            <a:r>
              <a:rPr lang="en" sz="1100">
                <a:solidFill>
                  <a:srgbClr val="CC0000"/>
                </a:solidFill>
                <a:latin typeface="Courier New"/>
                <a:ea typeface="Courier New"/>
                <a:cs typeface="Courier New"/>
                <a:sym typeface="Courier New"/>
              </a:rPr>
              <a:t>String guessMessage = String.format(</a:t>
            </a:r>
          </a:p>
          <a:p>
            <a:pPr marL="457200" indent="0" rtl="0">
              <a:spcBef>
                <a:spcPts val="0"/>
              </a:spcBef>
              <a:buNone/>
            </a:pPr>
            <a:r>
              <a:rPr lang="en" sz="1100">
                <a:solidFill>
                  <a:srgbClr val="CC0000"/>
                </a:solidFill>
                <a:latin typeface="Courier New"/>
                <a:ea typeface="Courier New"/>
                <a:cs typeface="Courier New"/>
                <a:sym typeface="Courier New"/>
              </a:rPr>
              <a:t>"There %s %s %s%s", verb, number, candidate, pluralModifier</a:t>
            </a:r>
          </a:p>
          <a:p>
            <a:pPr marL="457200" indent="0" rtl="0">
              <a:spcBef>
                <a:spcPts val="0"/>
              </a:spcBef>
              <a:buNone/>
            </a:pPr>
            <a:r>
              <a:rPr lang="en" sz="1100">
                <a:solidFill>
                  <a:srgbClr val="CC0000"/>
                </a:solidFill>
                <a:latin typeface="Courier New"/>
                <a:ea typeface="Courier New"/>
                <a:cs typeface="Courier New"/>
                <a:sym typeface="Courier New"/>
              </a:rPr>
              <a:t>);</a:t>
            </a:r>
          </a:p>
          <a:p>
            <a:pPr marL="457200" indent="0" rtl="0">
              <a:spcBef>
                <a:spcPts val="0"/>
              </a:spcBef>
              <a:buNone/>
            </a:pPr>
            <a:r>
              <a:rPr lang="en" sz="1100">
                <a:solidFill>
                  <a:srgbClr val="CC0000"/>
                </a:solidFill>
                <a:latin typeface="Courier New"/>
                <a:ea typeface="Courier New"/>
                <a:cs typeface="Courier New"/>
                <a:sym typeface="Courier New"/>
              </a:rPr>
              <a:t>print(guessMessage);</a:t>
            </a:r>
          </a:p>
          <a:p>
            <a:pPr rtl="0">
              <a:spcBef>
                <a:spcPts val="0"/>
              </a:spcBef>
              <a:buNone/>
            </a:pPr>
            <a:r>
              <a:rPr lang="en" sz="1100">
                <a:solidFill>
                  <a:srgbClr val="CC0000"/>
                </a:solidFill>
                <a:latin typeface="Courier New"/>
                <a:ea typeface="Courier New"/>
                <a:cs typeface="Courier New"/>
                <a:sym typeface="Courier New"/>
              </a:rPr>
              <a:t>}</a:t>
            </a:r>
          </a:p>
          <a:p>
            <a:pPr>
              <a:spcBef>
                <a:spcPts val="0"/>
              </a:spcBef>
              <a:buNone/>
            </a:pPr>
            <a:endParaRPr sz="1100">
              <a:solidFill>
                <a:srgbClr val="CC0000"/>
              </a:solidFill>
              <a:latin typeface="Courier New"/>
              <a:ea typeface="Courier New"/>
              <a:cs typeface="Courier New"/>
              <a:sym typeface="Courier New"/>
            </a:endParaRP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a:solidFill>
                  <a:srgbClr val="575756"/>
                </a:solidFill>
              </a:rPr>
              <a:t>  add meaningful context</a:t>
            </a: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463" name="Shape 46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464" name="Shape 464"/>
          <p:cNvSpPr txBox="1"/>
          <p:nvPr/>
        </p:nvSpPr>
        <p:spPr>
          <a:xfrm>
            <a:off x="2787875" y="345775"/>
            <a:ext cx="6202500" cy="4743600"/>
          </a:xfrm>
          <a:prstGeom prst="rect">
            <a:avLst/>
          </a:prstGeom>
          <a:noFill/>
          <a:ln>
            <a:noFill/>
          </a:ln>
        </p:spPr>
        <p:txBody>
          <a:bodyPr lIns="91425" tIns="91425" rIns="91425" bIns="91425" anchor="t" anchorCtr="0">
            <a:noAutofit/>
          </a:bodyPr>
          <a:lstStyle/>
          <a:p>
            <a:pPr rtl="0">
              <a:spcBef>
                <a:spcPts val="0"/>
              </a:spcBef>
              <a:buNone/>
            </a:pPr>
            <a:r>
              <a:rPr lang="en" sz="1100">
                <a:solidFill>
                  <a:schemeClr val="lt2"/>
                </a:solidFill>
                <a:latin typeface="Courier New"/>
                <a:ea typeface="Courier New"/>
                <a:cs typeface="Courier New"/>
                <a:sym typeface="Courier New"/>
              </a:rPr>
              <a:t>public class GuessStatisticsMessage {</a:t>
            </a:r>
          </a:p>
          <a:p>
            <a:pPr marL="457200" indent="0" rtl="0">
              <a:spcBef>
                <a:spcPts val="0"/>
              </a:spcBef>
              <a:buNone/>
            </a:pPr>
            <a:r>
              <a:rPr lang="en" sz="1100">
                <a:solidFill>
                  <a:schemeClr val="lt2"/>
                </a:solidFill>
                <a:latin typeface="Courier New"/>
                <a:ea typeface="Courier New"/>
                <a:cs typeface="Courier New"/>
                <a:sym typeface="Courier New"/>
              </a:rPr>
              <a:t>private String number;</a:t>
            </a:r>
          </a:p>
          <a:p>
            <a:pPr marL="457200" indent="0" rtl="0">
              <a:spcBef>
                <a:spcPts val="0"/>
              </a:spcBef>
              <a:buNone/>
            </a:pPr>
            <a:r>
              <a:rPr lang="en" sz="1100">
                <a:solidFill>
                  <a:schemeClr val="lt2"/>
                </a:solidFill>
                <a:latin typeface="Courier New"/>
                <a:ea typeface="Courier New"/>
                <a:cs typeface="Courier New"/>
                <a:sym typeface="Courier New"/>
              </a:rPr>
              <a:t>private String verb;</a:t>
            </a:r>
          </a:p>
          <a:p>
            <a:pPr marL="457200" indent="0" rtl="0">
              <a:spcBef>
                <a:spcPts val="0"/>
              </a:spcBef>
              <a:buNone/>
            </a:pPr>
            <a:r>
              <a:rPr lang="en" sz="1100">
                <a:solidFill>
                  <a:schemeClr val="lt2"/>
                </a:solidFill>
                <a:latin typeface="Courier New"/>
                <a:ea typeface="Courier New"/>
                <a:cs typeface="Courier New"/>
                <a:sym typeface="Courier New"/>
              </a:rPr>
              <a:t>private String pluralModifier;</a:t>
            </a:r>
          </a:p>
          <a:p>
            <a:pPr marL="457200" indent="0" rtl="0">
              <a:spcBef>
                <a:spcPts val="0"/>
              </a:spcBef>
              <a:buNone/>
            </a:pPr>
            <a:endParaRPr sz="1100">
              <a:solidFill>
                <a:schemeClr val="lt2"/>
              </a:solidFill>
              <a:latin typeface="Courier New"/>
              <a:ea typeface="Courier New"/>
              <a:cs typeface="Courier New"/>
              <a:sym typeface="Courier New"/>
            </a:endParaRPr>
          </a:p>
          <a:p>
            <a:pPr marL="457200" indent="0" rtl="0">
              <a:spcBef>
                <a:spcPts val="0"/>
              </a:spcBef>
              <a:buNone/>
            </a:pPr>
            <a:r>
              <a:rPr lang="en" sz="1100">
                <a:solidFill>
                  <a:schemeClr val="lt2"/>
                </a:solidFill>
                <a:latin typeface="Courier New"/>
                <a:ea typeface="Courier New"/>
                <a:cs typeface="Courier New"/>
                <a:sym typeface="Courier New"/>
              </a:rPr>
              <a:t>public String make(char candidate, int count) {</a:t>
            </a:r>
          </a:p>
          <a:p>
            <a:pPr marL="914400" indent="0" rtl="0">
              <a:spcBef>
                <a:spcPts val="0"/>
              </a:spcBef>
              <a:buNone/>
            </a:pPr>
            <a:r>
              <a:rPr lang="en" sz="1100">
                <a:solidFill>
                  <a:schemeClr val="lt2"/>
                </a:solidFill>
                <a:latin typeface="Courier New"/>
                <a:ea typeface="Courier New"/>
                <a:cs typeface="Courier New"/>
                <a:sym typeface="Courier New"/>
              </a:rPr>
              <a:t>createPluralDependentMessageParts(count);</a:t>
            </a:r>
          </a:p>
          <a:p>
            <a:pPr marL="914400" indent="0" rtl="0">
              <a:spcBef>
                <a:spcPts val="0"/>
              </a:spcBef>
              <a:buNone/>
            </a:pPr>
            <a:r>
              <a:rPr lang="en" sz="1100">
                <a:solidFill>
                  <a:schemeClr val="lt2"/>
                </a:solidFill>
                <a:latin typeface="Courier New"/>
                <a:ea typeface="Courier New"/>
                <a:cs typeface="Courier New"/>
                <a:sym typeface="Courier New"/>
              </a:rPr>
              <a:t>return String.format("There %s %s %s%s",</a:t>
            </a:r>
          </a:p>
          <a:p>
            <a:pPr marL="914400" indent="457200" rtl="0">
              <a:spcBef>
                <a:spcPts val="0"/>
              </a:spcBef>
              <a:buNone/>
            </a:pPr>
            <a:r>
              <a:rPr lang="en" sz="1100">
                <a:solidFill>
                  <a:schemeClr val="lt2"/>
                </a:solidFill>
                <a:latin typeface="Courier New"/>
                <a:ea typeface="Courier New"/>
                <a:cs typeface="Courier New"/>
                <a:sym typeface="Courier New"/>
              </a:rPr>
              <a:t>verb, number, candidate, pluralModifier );</a:t>
            </a:r>
          </a:p>
          <a:p>
            <a:pPr marL="457200" indent="0" rtl="0">
              <a:spcBef>
                <a:spcPts val="0"/>
              </a:spcBef>
              <a:buNone/>
            </a:pPr>
            <a:r>
              <a:rPr lang="en" sz="1100">
                <a:solidFill>
                  <a:schemeClr val="lt2"/>
                </a:solidFill>
                <a:latin typeface="Courier New"/>
                <a:ea typeface="Courier New"/>
                <a:cs typeface="Courier New"/>
                <a:sym typeface="Courier New"/>
              </a:rPr>
              <a:t>}</a:t>
            </a:r>
          </a:p>
          <a:p>
            <a:pPr marL="457200" indent="0" rtl="0">
              <a:spcBef>
                <a:spcPts val="0"/>
              </a:spcBef>
              <a:buNone/>
            </a:pPr>
            <a:endParaRPr sz="1100">
              <a:solidFill>
                <a:schemeClr val="lt2"/>
              </a:solidFill>
              <a:latin typeface="Courier New"/>
              <a:ea typeface="Courier New"/>
              <a:cs typeface="Courier New"/>
              <a:sym typeface="Courier New"/>
            </a:endParaRPr>
          </a:p>
          <a:p>
            <a:pPr marL="457200" indent="0" rtl="0">
              <a:spcBef>
                <a:spcPts val="0"/>
              </a:spcBef>
              <a:buNone/>
            </a:pPr>
            <a:r>
              <a:rPr lang="en" sz="1100">
                <a:solidFill>
                  <a:schemeClr val="lt2"/>
                </a:solidFill>
                <a:latin typeface="Courier New"/>
                <a:ea typeface="Courier New"/>
                <a:cs typeface="Courier New"/>
                <a:sym typeface="Courier New"/>
              </a:rPr>
              <a:t>private void createPluralDependentMessageParts(int count) {</a:t>
            </a:r>
          </a:p>
          <a:p>
            <a:pPr marL="914400" indent="0" rtl="0">
              <a:spcBef>
                <a:spcPts val="0"/>
              </a:spcBef>
              <a:buNone/>
            </a:pPr>
            <a:r>
              <a:rPr lang="en" sz="1100">
                <a:solidFill>
                  <a:schemeClr val="lt2"/>
                </a:solidFill>
                <a:latin typeface="Courier New"/>
                <a:ea typeface="Courier New"/>
                <a:cs typeface="Courier New"/>
                <a:sym typeface="Courier New"/>
              </a:rPr>
              <a:t>if (count == 0) {</a:t>
            </a:r>
          </a:p>
          <a:p>
            <a:pPr marL="914400" indent="457200" rtl="0">
              <a:spcBef>
                <a:spcPts val="0"/>
              </a:spcBef>
              <a:buNone/>
            </a:pPr>
            <a:r>
              <a:rPr lang="en" sz="1100">
                <a:solidFill>
                  <a:schemeClr val="lt2"/>
                </a:solidFill>
                <a:latin typeface="Courier New"/>
                <a:ea typeface="Courier New"/>
                <a:cs typeface="Courier New"/>
                <a:sym typeface="Courier New"/>
              </a:rPr>
              <a:t>thereAreNoLetters();</a:t>
            </a:r>
          </a:p>
          <a:p>
            <a:pPr marL="914400" indent="0" rtl="0">
              <a:spcBef>
                <a:spcPts val="0"/>
              </a:spcBef>
              <a:buNone/>
            </a:pPr>
            <a:r>
              <a:rPr lang="en" sz="1100">
                <a:solidFill>
                  <a:schemeClr val="lt2"/>
                </a:solidFill>
                <a:latin typeface="Courier New"/>
                <a:ea typeface="Courier New"/>
                <a:cs typeface="Courier New"/>
                <a:sym typeface="Courier New"/>
              </a:rPr>
              <a:t>} else if (count == 1) {</a:t>
            </a:r>
          </a:p>
          <a:p>
            <a:pPr marL="914400" indent="457200" rtl="0">
              <a:spcBef>
                <a:spcPts val="0"/>
              </a:spcBef>
              <a:buNone/>
            </a:pPr>
            <a:r>
              <a:rPr lang="en" sz="1100">
                <a:solidFill>
                  <a:schemeClr val="lt2"/>
                </a:solidFill>
                <a:latin typeface="Courier New"/>
                <a:ea typeface="Courier New"/>
                <a:cs typeface="Courier New"/>
                <a:sym typeface="Courier New"/>
              </a:rPr>
              <a:t>thereIsOneLetter();</a:t>
            </a:r>
          </a:p>
          <a:p>
            <a:pPr marL="914400" indent="0" rtl="0">
              <a:spcBef>
                <a:spcPts val="0"/>
              </a:spcBef>
              <a:buNone/>
            </a:pPr>
            <a:r>
              <a:rPr lang="en" sz="1100">
                <a:solidFill>
                  <a:schemeClr val="lt2"/>
                </a:solidFill>
                <a:latin typeface="Courier New"/>
                <a:ea typeface="Courier New"/>
                <a:cs typeface="Courier New"/>
                <a:sym typeface="Courier New"/>
              </a:rPr>
              <a:t>} else {</a:t>
            </a:r>
          </a:p>
          <a:p>
            <a:pPr marL="914400" indent="457200" rtl="0">
              <a:spcBef>
                <a:spcPts val="0"/>
              </a:spcBef>
              <a:buNone/>
            </a:pPr>
            <a:r>
              <a:rPr lang="en" sz="1100">
                <a:solidFill>
                  <a:schemeClr val="lt2"/>
                </a:solidFill>
                <a:latin typeface="Courier New"/>
                <a:ea typeface="Courier New"/>
                <a:cs typeface="Courier New"/>
                <a:sym typeface="Courier New"/>
              </a:rPr>
              <a:t>thereAreManyLetters(count);</a:t>
            </a:r>
          </a:p>
          <a:p>
            <a:pPr marL="914400" indent="0" rtl="0">
              <a:spcBef>
                <a:spcPts val="0"/>
              </a:spcBef>
              <a:buNone/>
            </a:pPr>
            <a:r>
              <a:rPr lang="en" sz="1100">
                <a:solidFill>
                  <a:schemeClr val="lt2"/>
                </a:solidFill>
                <a:latin typeface="Courier New"/>
                <a:ea typeface="Courier New"/>
                <a:cs typeface="Courier New"/>
                <a:sym typeface="Courier New"/>
              </a:rPr>
              <a:t>}</a:t>
            </a:r>
          </a:p>
          <a:p>
            <a:pPr marL="457200" indent="0" rtl="0">
              <a:spcBef>
                <a:spcPts val="0"/>
              </a:spcBef>
              <a:buNone/>
            </a:pPr>
            <a:r>
              <a:rPr lang="en" sz="1100">
                <a:solidFill>
                  <a:schemeClr val="lt2"/>
                </a:solidFill>
                <a:latin typeface="Courier New"/>
                <a:ea typeface="Courier New"/>
                <a:cs typeface="Courier New"/>
                <a:sym typeface="Courier New"/>
              </a:rPr>
              <a:t>}</a:t>
            </a:r>
          </a:p>
          <a:p>
            <a:pPr marL="457200" indent="0" rtl="0">
              <a:spcBef>
                <a:spcPts val="0"/>
              </a:spcBef>
              <a:buNone/>
            </a:pPr>
            <a:endParaRPr sz="1100">
              <a:solidFill>
                <a:schemeClr val="lt2"/>
              </a:solidFill>
              <a:latin typeface="Courier New"/>
              <a:ea typeface="Courier New"/>
              <a:cs typeface="Courier New"/>
              <a:sym typeface="Courier New"/>
            </a:endParaRPr>
          </a:p>
          <a:p>
            <a:pPr marL="457200" indent="0" rtl="0">
              <a:spcBef>
                <a:spcPts val="0"/>
              </a:spcBef>
              <a:buNone/>
            </a:pPr>
            <a:r>
              <a:rPr lang="en" sz="1100">
                <a:solidFill>
                  <a:schemeClr val="lt2"/>
                </a:solidFill>
                <a:latin typeface="Courier New"/>
                <a:ea typeface="Courier New"/>
                <a:cs typeface="Courier New"/>
                <a:sym typeface="Courier New"/>
              </a:rPr>
              <a:t>private void thereAreManyLetters(int count) { .. }</a:t>
            </a:r>
          </a:p>
          <a:p>
            <a:pPr marL="457200" indent="0" rtl="0">
              <a:spcBef>
                <a:spcPts val="0"/>
              </a:spcBef>
              <a:buNone/>
            </a:pPr>
            <a:r>
              <a:rPr lang="en" sz="1100">
                <a:solidFill>
                  <a:schemeClr val="lt2"/>
                </a:solidFill>
                <a:latin typeface="Courier New"/>
                <a:ea typeface="Courier New"/>
                <a:cs typeface="Courier New"/>
                <a:sym typeface="Courier New"/>
              </a:rPr>
              <a:t>private void thereIsOneLetter() { .. }</a:t>
            </a:r>
          </a:p>
          <a:p>
            <a:pPr marL="457200" lvl="0" indent="0" rtl="0">
              <a:spcBef>
                <a:spcPts val="0"/>
              </a:spcBef>
              <a:buNone/>
            </a:pPr>
            <a:r>
              <a:rPr lang="en" sz="1100">
                <a:solidFill>
                  <a:schemeClr val="lt2"/>
                </a:solidFill>
                <a:latin typeface="Courier New"/>
                <a:ea typeface="Courier New"/>
                <a:cs typeface="Courier New"/>
                <a:sym typeface="Courier New"/>
              </a:rPr>
              <a:t>private void thereAreNoLetters() { .. }</a:t>
            </a:r>
          </a:p>
          <a:p>
            <a:pPr rtl="0">
              <a:spcBef>
                <a:spcPts val="0"/>
              </a:spcBef>
              <a:buNone/>
            </a:pPr>
            <a:r>
              <a:rPr lang="en" sz="1100">
                <a:solidFill>
                  <a:schemeClr val="lt2"/>
                </a:solidFill>
                <a:latin typeface="Courier New"/>
                <a:ea typeface="Courier New"/>
                <a:cs typeface="Courier New"/>
                <a:sym typeface="Courier New"/>
              </a:rPr>
              <a:t>}</a:t>
            </a:r>
          </a:p>
          <a:p>
            <a:pPr lvl="0" rtl="0">
              <a:spcBef>
                <a:spcPts val="0"/>
              </a:spcBef>
              <a:buNone/>
            </a:pPr>
            <a:endParaRPr sz="1100">
              <a:solidFill>
                <a:schemeClr val="lt2"/>
              </a:solidFill>
              <a:latin typeface="Courier New"/>
              <a:ea typeface="Courier New"/>
              <a:cs typeface="Courier New"/>
              <a:sym typeface="Courier New"/>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46612" y="785040"/>
            <a:ext cx="8250899" cy="615299"/>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700" b="1">
                <a:solidFill>
                  <a:srgbClr val="60912B"/>
                </a:solidFill>
                <a:latin typeface="Calibri"/>
                <a:ea typeface="Calibri"/>
                <a:cs typeface="Calibri"/>
                <a:sym typeface="Calibri"/>
              </a:rPr>
              <a:t>Code maintenance costs</a:t>
            </a:r>
          </a:p>
        </p:txBody>
      </p:sp>
      <p:sp>
        <p:nvSpPr>
          <p:cNvPr id="92" name="Shape 92"/>
          <p:cNvSpPr txBox="1">
            <a:spLocks noGrp="1"/>
          </p:cNvSpPr>
          <p:nvPr>
            <p:ph type="body" idx="1"/>
          </p:nvPr>
        </p:nvSpPr>
        <p:spPr>
          <a:xfrm>
            <a:off x="446612" y="1400306"/>
            <a:ext cx="8250899" cy="3388800"/>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The Equation of Software Design:				</a:t>
            </a:r>
          </a:p>
          <a:p>
            <a:pPr lvl="0" indent="457200" rtl="0">
              <a:lnSpc>
                <a:spcPct val="115000"/>
              </a:lnSpc>
              <a:spcBef>
                <a:spcPts val="0"/>
              </a:spcBef>
              <a:spcAft>
                <a:spcPts val="0"/>
              </a:spcAft>
              <a:buClr>
                <a:srgbClr val="000000"/>
              </a:buClr>
              <a:buFont typeface="Arial"/>
              <a:buNone/>
            </a:pPr>
            <a:endParaRPr sz="1800">
              <a:solidFill>
                <a:srgbClr val="575756"/>
              </a:solidFill>
            </a:endParaRPr>
          </a:p>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93" name="Shape 9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
        <p:nvSpPr>
          <p:cNvPr id="94" name="Shape 94"/>
          <p:cNvSpPr txBox="1"/>
          <p:nvPr/>
        </p:nvSpPr>
        <p:spPr>
          <a:xfrm>
            <a:off x="4302665" y="1593625"/>
            <a:ext cx="1501799" cy="1182300"/>
          </a:xfrm>
          <a:prstGeom prst="rect">
            <a:avLst/>
          </a:prstGeom>
          <a:noFill/>
          <a:ln>
            <a:noFill/>
          </a:ln>
        </p:spPr>
        <p:txBody>
          <a:bodyPr lIns="91425" tIns="91425" rIns="91425" bIns="91425" anchor="t" anchorCtr="0">
            <a:noAutofit/>
          </a:bodyPr>
          <a:lstStyle/>
          <a:p>
            <a:pPr lvl="0" rtl="0">
              <a:spcBef>
                <a:spcPts val="500"/>
              </a:spcBef>
              <a:buClr>
                <a:schemeClr val="dk2"/>
              </a:buClr>
              <a:buFont typeface="Arial"/>
              <a:buNone/>
            </a:pPr>
            <a:r>
              <a:rPr lang="en">
                <a:solidFill>
                  <a:srgbClr val="575756"/>
                </a:solidFill>
                <a:latin typeface="Calibri"/>
                <a:ea typeface="Calibri"/>
                <a:cs typeface="Calibri"/>
                <a:sym typeface="Calibri"/>
              </a:rPr>
              <a:t>D - Desirability</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V - Value</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 - Effort</a:t>
            </a:r>
          </a:p>
          <a:p>
            <a:pPr>
              <a:spcBef>
                <a:spcPts val="0"/>
              </a:spcBef>
              <a:buNone/>
            </a:pPr>
            <a:endParaRPr/>
          </a:p>
        </p:txBody>
      </p:sp>
      <p:pic>
        <p:nvPicPr>
          <p:cNvPr id="95" name="Shape 95"/>
          <p:cNvPicPr preferRelativeResize="0"/>
          <p:nvPr/>
        </p:nvPicPr>
        <p:blipFill>
          <a:blip r:embed="rId3">
            <a:alphaModFix/>
          </a:blip>
          <a:stretch>
            <a:fillRect/>
          </a:stretch>
        </p:blipFill>
        <p:spPr>
          <a:xfrm>
            <a:off x="820127" y="1756750"/>
            <a:ext cx="885825" cy="6000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marL="0" indent="0" rtl="0">
              <a:lnSpc>
                <a:spcPct val="100000"/>
              </a:lnSpc>
              <a:spcBef>
                <a:spcPts val="500"/>
              </a:spcBef>
              <a:buNone/>
            </a:pPr>
            <a:endParaRPr dirty="0">
              <a:solidFill>
                <a:srgbClr val="60912B"/>
              </a:solidFill>
            </a:endParaRPr>
          </a:p>
          <a:p>
            <a:pPr marL="0" indent="457200" rtl="0">
              <a:lnSpc>
                <a:spcPct val="100000"/>
              </a:lnSpc>
              <a:spcBef>
                <a:spcPts val="500"/>
              </a:spcBef>
              <a:spcAft>
                <a:spcPts val="0"/>
              </a:spcAft>
              <a:buNone/>
            </a:pPr>
            <a:r>
              <a:rPr lang="en" sz="1200" dirty="0" smtClean="0">
                <a:solidFill>
                  <a:schemeClr val="lt2"/>
                </a:solidFill>
                <a:latin typeface="Courier New"/>
                <a:ea typeface="Courier New"/>
                <a:cs typeface="Courier New"/>
                <a:sym typeface="Courier New"/>
              </a:rPr>
              <a:t>	if </a:t>
            </a:r>
            <a:r>
              <a:rPr lang="en" sz="1200" dirty="0">
                <a:solidFill>
                  <a:schemeClr val="lt2"/>
                </a:solidFill>
                <a:latin typeface="Courier New"/>
                <a:ea typeface="Courier New"/>
                <a:cs typeface="Courier New"/>
                <a:sym typeface="Courier New"/>
              </a:rPr>
              <a:t>(employee.isLate())</a:t>
            </a:r>
          </a:p>
          <a:p>
            <a:pPr marL="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employee.reprimand();</a:t>
            </a: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471" name="Shape 47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446600" y="1026550"/>
            <a:ext cx="8445880"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marL="0" lvl="0" indent="0" rtl="0">
              <a:lnSpc>
                <a:spcPct val="100000"/>
              </a:lnSpc>
              <a:spcBef>
                <a:spcPts val="500"/>
              </a:spcBef>
              <a:buNone/>
            </a:pPr>
            <a:endParaRPr dirty="0">
              <a:solidFill>
                <a:srgbClr val="60912B"/>
              </a:solidFill>
            </a:endParaRPr>
          </a:p>
          <a:p>
            <a:pPr marL="0"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getMockMvc().perform(mhsrb).andExpect(MockMvcResultMatchers.status().isBadRequest());</a:t>
            </a:r>
          </a:p>
          <a:p>
            <a:pPr marL="0" indent="457200" rtl="0">
              <a:lnSpc>
                <a:spcPct val="100000"/>
              </a:lnSpc>
              <a:spcBef>
                <a:spcPts val="500"/>
              </a:spcBef>
              <a:spcAft>
                <a:spcPts val="0"/>
              </a:spcAft>
              <a:buNone/>
            </a:pPr>
            <a:endParaRPr sz="1200" dirty="0">
              <a:latin typeface="Courier New"/>
              <a:ea typeface="Courier New"/>
              <a:cs typeface="Courier New"/>
              <a:sym typeface="Courier New"/>
            </a:endParaRPr>
          </a:p>
          <a:p>
            <a:pPr marL="0" lvl="0" indent="457200" rtl="0">
              <a:lnSpc>
                <a:spcPct val="100000"/>
              </a:lnSpc>
              <a:spcBef>
                <a:spcPts val="500"/>
              </a:spcBef>
              <a:spcAft>
                <a:spcPts val="0"/>
              </a:spcAft>
              <a:buNone/>
            </a:pPr>
            <a:r>
              <a:rPr lang="en" sz="1200" dirty="0">
                <a:solidFill>
                  <a:srgbClr val="315114"/>
                </a:solidFill>
                <a:latin typeface="Courier New"/>
                <a:ea typeface="Courier New"/>
                <a:cs typeface="Courier New"/>
                <a:sym typeface="Courier New"/>
              </a:rPr>
              <a:t>getMockMvc().perform(deleteRequest).andExpect(status().isBadRequest());</a:t>
            </a: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478" name="Shape 47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marL="0" lvl="0" indent="0" rtl="0">
              <a:lnSpc>
                <a:spcPct val="100000"/>
              </a:lnSpc>
              <a:spcBef>
                <a:spcPts val="500"/>
              </a:spcBef>
              <a:buNone/>
            </a:pPr>
            <a:endParaRPr dirty="0">
              <a:solidFill>
                <a:srgbClr val="60912B"/>
              </a:solidFill>
            </a:endParaRPr>
          </a:p>
          <a:p>
            <a:pPr marL="0" indent="457200" rtl="0">
              <a:lnSpc>
                <a:spcPct val="100000"/>
              </a:lnSpc>
              <a:spcBef>
                <a:spcPts val="500"/>
              </a:spcBef>
              <a:spcAft>
                <a:spcPts val="0"/>
              </a:spcAft>
              <a:buNone/>
            </a:pPr>
            <a:r>
              <a:rPr lang="en" sz="1200" dirty="0" smtClean="0">
                <a:solidFill>
                  <a:srgbClr val="CC0000"/>
                </a:solidFill>
                <a:latin typeface="Courier New"/>
                <a:ea typeface="Courier New"/>
                <a:cs typeface="Courier New"/>
                <a:sym typeface="Courier New"/>
              </a:rPr>
              <a:t>	public </a:t>
            </a:r>
            <a:r>
              <a:rPr lang="en" sz="1200" dirty="0">
                <a:solidFill>
                  <a:srgbClr val="CC0000"/>
                </a:solidFill>
                <a:latin typeface="Courier New"/>
                <a:ea typeface="Courier New"/>
                <a:cs typeface="Courier New"/>
                <a:sym typeface="Courier New"/>
              </a:rPr>
              <a:t>boolean set(String name, String value);</a:t>
            </a:r>
          </a:p>
          <a:p>
            <a:pPr marL="0" indent="457200" rtl="0">
              <a:lnSpc>
                <a:spcPct val="100000"/>
              </a:lnSpc>
              <a:spcBef>
                <a:spcPts val="500"/>
              </a:spcBef>
              <a:spcAft>
                <a:spcPts val="0"/>
              </a:spcAft>
              <a:buNone/>
            </a:pPr>
            <a:endParaRPr sz="1200" dirty="0">
              <a:solidFill>
                <a:srgbClr val="CC0000"/>
              </a:solidFill>
              <a:latin typeface="Courier New"/>
              <a:ea typeface="Courier New"/>
              <a:cs typeface="Courier New"/>
              <a:sym typeface="Courier New"/>
            </a:endParaRPr>
          </a:p>
          <a:p>
            <a:pPr mar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if (set("username","UserName")) {...}</a:t>
            </a:r>
          </a:p>
          <a:p>
            <a:pPr marL="0" lvl="0" indent="0" rtl="0">
              <a:lnSpc>
                <a:spcPct val="100000"/>
              </a:lnSpc>
              <a:spcBef>
                <a:spcPts val="500"/>
              </a:spcBef>
              <a:buNone/>
            </a:pPr>
            <a:endParaRPr dirty="0">
              <a:solidFill>
                <a:schemeClr val="lt2"/>
              </a:solidFill>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485" name="Shape 48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marL="0" lvl="0" indent="0" rtl="0">
              <a:lnSpc>
                <a:spcPct val="100000"/>
              </a:lnSpc>
              <a:spcBef>
                <a:spcPts val="500"/>
              </a:spcBef>
              <a:buNone/>
            </a:pPr>
            <a:endParaRPr dirty="0">
              <a:solidFill>
                <a:srgbClr val="60912B"/>
              </a:solidFill>
            </a:endParaRPr>
          </a:p>
          <a:p>
            <a:pPr marL="0" indent="457200" rtl="0">
              <a:lnSpc>
                <a:spcPct val="100000"/>
              </a:lnSpc>
              <a:spcBef>
                <a:spcPts val="500"/>
              </a:spcBef>
              <a:spcAft>
                <a:spcPts val="0"/>
              </a:spcAft>
              <a:buNone/>
            </a:pPr>
            <a:r>
              <a:rPr lang="en" sz="1200" dirty="0" smtClean="0">
                <a:solidFill>
                  <a:schemeClr val="lt2"/>
                </a:solidFill>
                <a:latin typeface="Courier New"/>
                <a:ea typeface="Courier New"/>
                <a:cs typeface="Courier New"/>
                <a:sym typeface="Courier New"/>
              </a:rPr>
              <a:t>	public </a:t>
            </a:r>
            <a:r>
              <a:rPr lang="en" sz="1200" dirty="0">
                <a:solidFill>
                  <a:schemeClr val="lt2"/>
                </a:solidFill>
                <a:latin typeface="Courier New"/>
                <a:ea typeface="Courier New"/>
                <a:cs typeface="Courier New"/>
                <a:sym typeface="Courier New"/>
              </a:rPr>
              <a:t>void set(String name, String value) throw NotSetException {...}</a:t>
            </a:r>
          </a:p>
          <a:p>
            <a:pPr marL="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public boolean isSet(String name) {...}</a:t>
            </a:r>
          </a:p>
          <a:p>
            <a:pPr marL="0" indent="0" rtl="0">
              <a:lnSpc>
                <a:spcPct val="100000"/>
              </a:lnSpc>
              <a:spcBef>
                <a:spcPts val="500"/>
              </a:spcBef>
              <a:spcAft>
                <a:spcPts val="0"/>
              </a:spcAft>
              <a:buNone/>
            </a:pPr>
            <a:endParaRPr sz="1200" dirty="0">
              <a:solidFill>
                <a:schemeClr val="lt2"/>
              </a:solidFill>
              <a:latin typeface="Courier New"/>
              <a:ea typeface="Courier New"/>
              <a:cs typeface="Courier New"/>
              <a:sym typeface="Courier New"/>
            </a:endParaRPr>
          </a:p>
          <a:p>
            <a:pPr marL="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set("username","UserName");</a:t>
            </a:r>
          </a:p>
          <a:p>
            <a:pPr marL="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if(isSet("username")) {...}</a:t>
            </a:r>
          </a:p>
          <a:p>
            <a:pPr marL="0" lvl="0" indent="0" rtl="0">
              <a:lnSpc>
                <a:spcPct val="100000"/>
              </a:lnSpc>
              <a:spcBef>
                <a:spcPts val="500"/>
              </a:spcBef>
              <a:buNone/>
            </a:pPr>
            <a:endParaRPr dirty="0">
              <a:solidFill>
                <a:srgbClr val="CC0000"/>
              </a:solidFill>
            </a:endParaRPr>
          </a:p>
          <a:p>
            <a:pPr marL="0" lvl="0" indent="0" rtl="0">
              <a:lnSpc>
                <a:spcPct val="100000"/>
              </a:lnSpc>
              <a:spcBef>
                <a:spcPts val="500"/>
              </a:spcBef>
              <a:buNone/>
            </a:pPr>
            <a:endParaRPr dirty="0">
              <a:solidFill>
                <a:schemeClr val="lt2"/>
              </a:solidFill>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492" name="Shape 49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493" name="Shape 493"/>
          <p:cNvSpPr txBox="1"/>
          <p:nvPr/>
        </p:nvSpPr>
        <p:spPr>
          <a:xfrm>
            <a:off x="4689675" y="3328150"/>
            <a:ext cx="3868499" cy="713100"/>
          </a:xfrm>
          <a:prstGeom prst="rect">
            <a:avLst/>
          </a:prstGeom>
          <a:noFill/>
          <a:ln>
            <a:noFill/>
          </a:ln>
        </p:spPr>
        <p:txBody>
          <a:bodyPr lIns="91425" tIns="91425" rIns="91425" bIns="91425" anchor="t" anchorCtr="0">
            <a:noAutofit/>
          </a:bodyPr>
          <a:lstStyle/>
          <a:p>
            <a:pPr rtl="0">
              <a:spcBef>
                <a:spcPts val="0"/>
              </a:spcBef>
              <a:buNone/>
            </a:pPr>
            <a:r>
              <a:rPr lang="en">
                <a:solidFill>
                  <a:schemeClr val="lt2"/>
                </a:solidFill>
                <a:latin typeface="Calibri"/>
                <a:ea typeface="Calibri"/>
                <a:cs typeface="Calibri"/>
                <a:sym typeface="Calibri"/>
              </a:rPr>
              <a:t>Rather throw exception if not succeeded,</a:t>
            </a:r>
          </a:p>
          <a:p>
            <a:pPr>
              <a:spcBef>
                <a:spcPts val="0"/>
              </a:spcBef>
              <a:buNone/>
            </a:pPr>
            <a:r>
              <a:rPr lang="en">
                <a:solidFill>
                  <a:schemeClr val="lt2"/>
                </a:solidFill>
                <a:latin typeface="Calibri"/>
                <a:ea typeface="Calibri"/>
                <a:cs typeface="Calibri"/>
                <a:sym typeface="Calibri"/>
              </a:rPr>
              <a:t>and check the state later.</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a:solidFill>
                  <a:srgbClr val="575756"/>
                </a:solidFill>
              </a:rPr>
              <a:t>  pronounceable names</a:t>
            </a: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500" name="Shape 50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dirty="0">
                <a:solidFill>
                  <a:srgbClr val="575756"/>
                </a:solidFill>
              </a:rPr>
              <a:t>  pronounceable names</a:t>
            </a:r>
          </a:p>
          <a:p>
            <a:pPr lvl="0" rtl="0">
              <a:lnSpc>
                <a:spcPct val="100000"/>
              </a:lnSpc>
              <a:spcBef>
                <a:spcPts val="500"/>
              </a:spcBef>
              <a:buNone/>
            </a:pPr>
            <a:endParaRPr dirty="0">
              <a:solidFill>
                <a:srgbClr val="575756"/>
              </a:solidFill>
            </a:endParaRP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class DtaRcrd102 { </a:t>
            </a: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private Date genymdhms; </a:t>
            </a: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private Date modymdhms; </a:t>
            </a: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private final String pszqint = "102"; /* ... */ </a:t>
            </a: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a:t>
            </a:r>
          </a:p>
          <a:p>
            <a:pPr marL="0" indent="0" rtl="0">
              <a:lnSpc>
                <a:spcPct val="100000"/>
              </a:lnSpc>
              <a:spcBef>
                <a:spcPts val="500"/>
              </a:spcBef>
              <a:buNone/>
            </a:pPr>
            <a:endParaRPr sz="1100" dirty="0">
              <a:solidFill>
                <a:srgbClr val="CC0000"/>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507" name="Shape 50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dirty="0">
                <a:solidFill>
                  <a:srgbClr val="575756"/>
                </a:solidFill>
              </a:rPr>
              <a:t>  pronounceable names</a:t>
            </a:r>
          </a:p>
          <a:p>
            <a:pPr lvl="0" rtl="0">
              <a:lnSpc>
                <a:spcPct val="100000"/>
              </a:lnSpc>
              <a:spcBef>
                <a:spcPts val="500"/>
              </a:spcBef>
              <a:buNone/>
            </a:pPr>
            <a:endParaRPr dirty="0">
              <a:solidFill>
                <a:srgbClr val="575756"/>
              </a:solidFill>
            </a:endParaRP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class Customer { </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private Date generationTimestamp; </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private Date modificationTimestamp;</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private final String recordId = "102"; /* ... */ </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514" name="Shape 51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a:solidFill>
                  <a:srgbClr val="575756"/>
                </a:solidFill>
              </a:rPr>
              <a:t>  avoid mental mapping</a:t>
            </a: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521" name="Shape 52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dirty="0">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dirty="0">
                <a:solidFill>
                  <a:srgbClr val="575756"/>
                </a:solidFill>
              </a:rPr>
              <a:t>  avoid mental mapping</a:t>
            </a:r>
          </a:p>
          <a:p>
            <a:pPr rtl="0">
              <a:lnSpc>
                <a:spcPct val="100000"/>
              </a:lnSpc>
              <a:spcBef>
                <a:spcPts val="500"/>
              </a:spcBef>
              <a:buNone/>
            </a:pPr>
            <a:endParaRPr dirty="0">
              <a:solidFill>
                <a:srgbClr val="575756"/>
              </a:solidFill>
            </a:endParaRP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public static void copyChars(char a1[], char a2[]) {</a:t>
            </a: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for (int i = 0; i &lt; a1.length; i++) {</a:t>
            </a: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a2[i] = a1[i];     </a:t>
            </a: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   </a:t>
            </a: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a:t>
            </a: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528" name="Shape 52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dirty="0">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dirty="0">
                <a:solidFill>
                  <a:srgbClr val="575756"/>
                </a:solidFill>
              </a:rPr>
              <a:t>  avoid mental mapping</a:t>
            </a:r>
          </a:p>
          <a:p>
            <a:pPr lvl="0" rtl="0">
              <a:lnSpc>
                <a:spcPct val="100000"/>
              </a:lnSpc>
              <a:spcBef>
                <a:spcPts val="500"/>
              </a:spcBef>
              <a:buNone/>
            </a:pPr>
            <a:endParaRPr dirty="0">
              <a:solidFill>
                <a:srgbClr val="575756"/>
              </a:solidFill>
            </a:endParaRP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public static void copyChars(char source[], char destination[]) {</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for (int position = 0; position &lt; source.length; position++) {</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destination[position] = source[position];     </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   </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marL="457200" lvl="0" indent="0" rtl="0">
              <a:lnSpc>
                <a:spcPct val="100000"/>
              </a:lnSpc>
              <a:spcBef>
                <a:spcPts val="500"/>
              </a:spcBef>
              <a:buNone/>
            </a:pPr>
            <a:endParaRPr sz="1100" dirty="0">
              <a:solidFill>
                <a:srgbClr val="CC0000"/>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535" name="Shape 53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46612" y="785040"/>
            <a:ext cx="8250899" cy="615299"/>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700" b="1">
                <a:solidFill>
                  <a:srgbClr val="60912B"/>
                </a:solidFill>
                <a:latin typeface="Calibri"/>
                <a:ea typeface="Calibri"/>
                <a:cs typeface="Calibri"/>
                <a:sym typeface="Calibri"/>
              </a:rPr>
              <a:t>Code maintenance costs</a:t>
            </a:r>
          </a:p>
        </p:txBody>
      </p:sp>
      <p:sp>
        <p:nvSpPr>
          <p:cNvPr id="102" name="Shape 102"/>
          <p:cNvSpPr txBox="1">
            <a:spLocks noGrp="1"/>
          </p:cNvSpPr>
          <p:nvPr>
            <p:ph type="body" idx="1"/>
          </p:nvPr>
        </p:nvSpPr>
        <p:spPr>
          <a:xfrm>
            <a:off x="446612" y="1400306"/>
            <a:ext cx="8250899" cy="3388800"/>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The Equation of Software Design:				</a:t>
            </a:r>
          </a:p>
          <a:p>
            <a:pPr lvl="0" indent="457200" rtl="0">
              <a:lnSpc>
                <a:spcPct val="115000"/>
              </a:lnSpc>
              <a:spcBef>
                <a:spcPts val="0"/>
              </a:spcBef>
              <a:spcAft>
                <a:spcPts val="0"/>
              </a:spcAft>
              <a:buClr>
                <a:srgbClr val="000000"/>
              </a:buClr>
              <a:buFont typeface="Arial"/>
              <a:buNone/>
            </a:pPr>
            <a:endParaRPr sz="1800">
              <a:solidFill>
                <a:srgbClr val="575756"/>
              </a:solidFill>
            </a:endParaRPr>
          </a:p>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103" name="Shape 10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pic>
        <p:nvPicPr>
          <p:cNvPr id="104" name="Shape 104"/>
          <p:cNvPicPr preferRelativeResize="0"/>
          <p:nvPr/>
        </p:nvPicPr>
        <p:blipFill>
          <a:blip r:embed="rId3">
            <a:alphaModFix/>
          </a:blip>
          <a:stretch>
            <a:fillRect/>
          </a:stretch>
        </p:blipFill>
        <p:spPr>
          <a:xfrm>
            <a:off x="815850" y="1760912"/>
            <a:ext cx="1666875" cy="695325"/>
          </a:xfrm>
          <a:prstGeom prst="rect">
            <a:avLst/>
          </a:prstGeom>
          <a:noFill/>
          <a:ln>
            <a:noFill/>
          </a:ln>
        </p:spPr>
      </p:pic>
      <p:sp>
        <p:nvSpPr>
          <p:cNvPr id="105" name="Shape 105"/>
          <p:cNvSpPr txBox="1"/>
          <p:nvPr/>
        </p:nvSpPr>
        <p:spPr>
          <a:xfrm>
            <a:off x="4302675" y="1593625"/>
            <a:ext cx="2708999" cy="1182300"/>
          </a:xfrm>
          <a:prstGeom prst="rect">
            <a:avLst/>
          </a:prstGeom>
          <a:noFill/>
          <a:ln>
            <a:noFill/>
          </a:ln>
        </p:spPr>
        <p:txBody>
          <a:bodyPr lIns="91425" tIns="91425" rIns="91425" bIns="91425" anchor="t" anchorCtr="0">
            <a:noAutofit/>
          </a:bodyPr>
          <a:lstStyle/>
          <a:p>
            <a:pPr lvl="0" rtl="0">
              <a:spcBef>
                <a:spcPts val="500"/>
              </a:spcBef>
              <a:buNone/>
            </a:pPr>
            <a:r>
              <a:rPr lang="en">
                <a:solidFill>
                  <a:srgbClr val="575756"/>
                </a:solidFill>
                <a:latin typeface="Calibri"/>
                <a:ea typeface="Calibri"/>
                <a:cs typeface="Calibri"/>
                <a:sym typeface="Calibri"/>
              </a:rPr>
              <a:t>D   - Desirability</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Vn - Value now</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Vf  - Future value</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Ei   - Effort of implementation</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Em - Effort of maintenance</a:t>
            </a:r>
          </a:p>
          <a:p>
            <a:pPr lvl="0" rtl="0">
              <a:spcBef>
                <a:spcPts val="0"/>
              </a:spcBef>
              <a:buNone/>
            </a:pPr>
            <a:endParaRP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a:solidFill>
                  <a:srgbClr val="575756"/>
                </a:solidFill>
              </a:rPr>
              <a:t>  avoid mental mapping</a:t>
            </a:r>
          </a:p>
          <a:p>
            <a:pPr lvl="0" indent="0" rtl="0">
              <a:lnSpc>
                <a:spcPct val="100000"/>
              </a:lnSpc>
              <a:spcBef>
                <a:spcPts val="500"/>
              </a:spcBef>
              <a:buClr>
                <a:srgbClr val="60912B"/>
              </a:buClr>
              <a:buSzPct val="100000"/>
              <a:buFont typeface="Noto Sans Symbols"/>
              <a:buChar char="▪"/>
            </a:pPr>
            <a:r>
              <a:rPr lang="en">
                <a:solidFill>
                  <a:srgbClr val="575756"/>
                </a:solidFill>
              </a:rPr>
              <a:t>  avoid encodings, prefixes and </a:t>
            </a:r>
            <a:r>
              <a:rPr lang="en">
                <a:solidFill>
                  <a:srgbClr val="CC0000"/>
                </a:solidFill>
              </a:rPr>
              <a:t>abrs</a:t>
            </a:r>
          </a:p>
          <a:p>
            <a:pPr marL="0" lvl="0" indent="0" rtl="0">
              <a:lnSpc>
                <a:spcPct val="100000"/>
              </a:lnSpc>
              <a:spcBef>
                <a:spcPts val="500"/>
              </a:spcBef>
              <a:buNone/>
            </a:pPr>
            <a:endParaRPr sz="1100">
              <a:solidFill>
                <a:srgbClr val="CC0000"/>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542" name="Shape 54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dirty="0">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dirty="0">
                <a:solidFill>
                  <a:srgbClr val="575756"/>
                </a:solidFill>
              </a:rPr>
              <a:t>  avoid mental mapping</a:t>
            </a:r>
          </a:p>
          <a:p>
            <a:pPr lvl="0" indent="0" rtl="0">
              <a:lnSpc>
                <a:spcPct val="100000"/>
              </a:lnSpc>
              <a:spcBef>
                <a:spcPts val="500"/>
              </a:spcBef>
              <a:buClr>
                <a:srgbClr val="60912B"/>
              </a:buClr>
              <a:buSzPct val="100000"/>
              <a:buFont typeface="Noto Sans Symbols"/>
              <a:buChar char="▪"/>
            </a:pPr>
            <a:r>
              <a:rPr lang="en" dirty="0">
                <a:solidFill>
                  <a:srgbClr val="575756"/>
                </a:solidFill>
              </a:rPr>
              <a:t>  avoid encodings, prefixes and </a:t>
            </a:r>
            <a:r>
              <a:rPr lang="en" dirty="0">
                <a:solidFill>
                  <a:srgbClr val="575757"/>
                </a:solidFill>
              </a:rPr>
              <a:t>abbreviations</a:t>
            </a:r>
          </a:p>
          <a:p>
            <a:pPr lvl="0" rtl="0">
              <a:lnSpc>
                <a:spcPct val="100000"/>
              </a:lnSpc>
              <a:spcBef>
                <a:spcPts val="500"/>
              </a:spcBef>
              <a:buNone/>
            </a:pPr>
            <a:endParaRPr dirty="0">
              <a:solidFill>
                <a:srgbClr val="666666"/>
              </a:solidFill>
            </a:endParaRP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IAccounts</a:t>
            </a:r>
          </a:p>
          <a:p>
            <a:pPr marL="45720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oAccount</a:t>
            </a:r>
          </a:p>
          <a:p>
            <a:pPr marL="457200" lv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m_variable</a:t>
            </a:r>
          </a:p>
          <a:p>
            <a:pPr marL="0" lvl="0" indent="0" rtl="0">
              <a:lnSpc>
                <a:spcPct val="100000"/>
              </a:lnSpc>
              <a:spcBef>
                <a:spcPts val="500"/>
              </a:spcBef>
              <a:buNone/>
            </a:pPr>
            <a:endParaRPr sz="1100" dirty="0">
              <a:solidFill>
                <a:srgbClr val="CC0000"/>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549" name="Shape 54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Shape 55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a:solidFill>
                  <a:srgbClr val="575756"/>
                </a:solidFill>
              </a:rPr>
              <a:t>  avoid mental mapping</a:t>
            </a:r>
          </a:p>
          <a:p>
            <a:pPr lvl="0" indent="0" rtl="0">
              <a:lnSpc>
                <a:spcPct val="100000"/>
              </a:lnSpc>
              <a:spcBef>
                <a:spcPts val="500"/>
              </a:spcBef>
              <a:buClr>
                <a:srgbClr val="60912B"/>
              </a:buClr>
              <a:buSzPct val="100000"/>
              <a:buFont typeface="Noto Sans Symbols"/>
              <a:buChar char="▪"/>
            </a:pPr>
            <a:r>
              <a:rPr lang="en">
                <a:solidFill>
                  <a:srgbClr val="575756"/>
                </a:solidFill>
              </a:rPr>
              <a:t>  avoid encodings, prefixes and </a:t>
            </a:r>
            <a:r>
              <a:rPr lang="en">
                <a:solidFill>
                  <a:srgbClr val="575757"/>
                </a:solidFill>
              </a:rPr>
              <a:t>abbreviations</a:t>
            </a:r>
          </a:p>
          <a:p>
            <a:pPr lvl="0" indent="0" rtl="0">
              <a:lnSpc>
                <a:spcPct val="100000"/>
              </a:lnSpc>
              <a:spcBef>
                <a:spcPts val="500"/>
              </a:spcBef>
              <a:buClr>
                <a:srgbClr val="60912B"/>
              </a:buClr>
              <a:buSzPct val="100000"/>
              <a:buFont typeface="Noto Sans Symbols"/>
              <a:buChar char="▪"/>
            </a:pPr>
            <a:r>
              <a:rPr lang="en">
                <a:solidFill>
                  <a:srgbClr val="575757"/>
                </a:solidFill>
              </a:rPr>
              <a:t>  use static factory methods when constructors are overloaded</a:t>
            </a:r>
          </a:p>
          <a:p>
            <a:pPr lvl="0" rtl="0">
              <a:lnSpc>
                <a:spcPct val="100000"/>
              </a:lnSpc>
              <a:spcBef>
                <a:spcPts val="500"/>
              </a:spcBef>
              <a:buNone/>
            </a:pPr>
            <a:endParaRPr>
              <a:solidFill>
                <a:srgbClr val="575757"/>
              </a:solidFill>
            </a:endParaRPr>
          </a:p>
          <a:p>
            <a:pPr lvl="0" indent="457200" rtl="0">
              <a:lnSpc>
                <a:spcPct val="100000"/>
              </a:lnSpc>
              <a:spcBef>
                <a:spcPts val="500"/>
              </a:spcBef>
              <a:buNone/>
            </a:pPr>
            <a:r>
              <a:rPr lang="en" sz="1200">
                <a:solidFill>
                  <a:srgbClr val="CC0000"/>
                </a:solidFill>
                <a:latin typeface="Courier New"/>
                <a:ea typeface="Courier New"/>
                <a:cs typeface="Courier New"/>
                <a:sym typeface="Courier New"/>
              </a:rPr>
              <a:t>Complex fulcrumPoint = new Complex(23.0);</a:t>
            </a:r>
          </a:p>
          <a:p>
            <a:pPr marL="0" lvl="0" indent="0" rtl="0">
              <a:lnSpc>
                <a:spcPct val="100000"/>
              </a:lnSpc>
              <a:spcBef>
                <a:spcPts val="500"/>
              </a:spcBef>
              <a:buNone/>
            </a:pPr>
            <a:endParaRPr sz="1100">
              <a:solidFill>
                <a:srgbClr val="CC0000"/>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556" name="Shape 55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a:solidFill>
                  <a:srgbClr val="575756"/>
                </a:solidFill>
              </a:rPr>
              <a:t>  avoid mental mapping</a:t>
            </a:r>
          </a:p>
          <a:p>
            <a:pPr lvl="0" indent="0" rtl="0">
              <a:lnSpc>
                <a:spcPct val="100000"/>
              </a:lnSpc>
              <a:spcBef>
                <a:spcPts val="500"/>
              </a:spcBef>
              <a:buClr>
                <a:srgbClr val="60912B"/>
              </a:buClr>
              <a:buSzPct val="100000"/>
              <a:buFont typeface="Noto Sans Symbols"/>
              <a:buChar char="▪"/>
            </a:pPr>
            <a:r>
              <a:rPr lang="en">
                <a:solidFill>
                  <a:srgbClr val="575756"/>
                </a:solidFill>
              </a:rPr>
              <a:t>  avoid encodings, prefixes and </a:t>
            </a:r>
            <a:r>
              <a:rPr lang="en">
                <a:solidFill>
                  <a:srgbClr val="575757"/>
                </a:solidFill>
              </a:rPr>
              <a:t>abbreviations</a:t>
            </a:r>
          </a:p>
          <a:p>
            <a:pPr lvl="0" indent="0" rtl="0">
              <a:lnSpc>
                <a:spcPct val="100000"/>
              </a:lnSpc>
              <a:spcBef>
                <a:spcPts val="500"/>
              </a:spcBef>
              <a:buClr>
                <a:srgbClr val="60912B"/>
              </a:buClr>
              <a:buSzPct val="100000"/>
              <a:buFont typeface="Noto Sans Symbols"/>
              <a:buChar char="▪"/>
            </a:pPr>
            <a:r>
              <a:rPr lang="en">
                <a:solidFill>
                  <a:srgbClr val="575757"/>
                </a:solidFill>
              </a:rPr>
              <a:t>  use static factory methods when constructors are overloaded</a:t>
            </a:r>
          </a:p>
          <a:p>
            <a:pPr lvl="0" rtl="0">
              <a:lnSpc>
                <a:spcPct val="100000"/>
              </a:lnSpc>
              <a:spcBef>
                <a:spcPts val="500"/>
              </a:spcBef>
              <a:buNone/>
            </a:pPr>
            <a:endParaRPr>
              <a:solidFill>
                <a:srgbClr val="575757"/>
              </a:solidFill>
            </a:endParaRPr>
          </a:p>
          <a:p>
            <a:pPr lvl="0" indent="457200" rtl="0">
              <a:lnSpc>
                <a:spcPct val="100000"/>
              </a:lnSpc>
              <a:spcBef>
                <a:spcPts val="500"/>
              </a:spcBef>
              <a:buNone/>
            </a:pPr>
            <a:r>
              <a:rPr lang="en" sz="1200">
                <a:solidFill>
                  <a:srgbClr val="315114"/>
                </a:solidFill>
                <a:latin typeface="Courier New"/>
                <a:ea typeface="Courier New"/>
                <a:cs typeface="Courier New"/>
                <a:sym typeface="Courier New"/>
              </a:rPr>
              <a:t>Complex fulcrumPoint = Complex.FromRealNumber(23.0);</a:t>
            </a:r>
          </a:p>
          <a:p>
            <a:pPr marL="0" lvl="0" indent="0" rtl="0">
              <a:lnSpc>
                <a:spcPct val="100000"/>
              </a:lnSpc>
              <a:spcBef>
                <a:spcPts val="500"/>
              </a:spcBef>
              <a:buNone/>
            </a:pPr>
            <a:endParaRPr sz="1100">
              <a:solidFill>
                <a:srgbClr val="CC0000"/>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563" name="Shape 56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Shape 56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dirty="0">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dirty="0">
                <a:solidFill>
                  <a:srgbClr val="575756"/>
                </a:solidFill>
              </a:rPr>
              <a:t>  avoid mental mapping</a:t>
            </a:r>
          </a:p>
          <a:p>
            <a:pPr lvl="0" indent="0" rtl="0">
              <a:lnSpc>
                <a:spcPct val="100000"/>
              </a:lnSpc>
              <a:spcBef>
                <a:spcPts val="500"/>
              </a:spcBef>
              <a:buClr>
                <a:srgbClr val="60912B"/>
              </a:buClr>
              <a:buSzPct val="100000"/>
              <a:buFont typeface="Noto Sans Symbols"/>
              <a:buChar char="▪"/>
            </a:pPr>
            <a:r>
              <a:rPr lang="en" dirty="0">
                <a:solidFill>
                  <a:srgbClr val="575756"/>
                </a:solidFill>
              </a:rPr>
              <a:t>  avoid encodings, prefixes and </a:t>
            </a:r>
            <a:r>
              <a:rPr lang="en" dirty="0">
                <a:solidFill>
                  <a:srgbClr val="575757"/>
                </a:solidFill>
              </a:rPr>
              <a:t>abbreviations</a:t>
            </a:r>
          </a:p>
          <a:p>
            <a:pPr lvl="0" indent="0" rtl="0">
              <a:lnSpc>
                <a:spcPct val="100000"/>
              </a:lnSpc>
              <a:spcBef>
                <a:spcPts val="500"/>
              </a:spcBef>
              <a:buClr>
                <a:srgbClr val="60912B"/>
              </a:buClr>
              <a:buSzPct val="100000"/>
              <a:buFont typeface="Noto Sans Symbols"/>
              <a:buChar char="▪"/>
            </a:pPr>
            <a:r>
              <a:rPr lang="en" dirty="0">
                <a:solidFill>
                  <a:srgbClr val="575757"/>
                </a:solidFill>
              </a:rPr>
              <a:t>  use static factory methods when constructors are overloaded</a:t>
            </a:r>
          </a:p>
          <a:p>
            <a:pPr lvl="0" indent="0" rtl="0">
              <a:lnSpc>
                <a:spcPct val="100000"/>
              </a:lnSpc>
              <a:spcBef>
                <a:spcPts val="500"/>
              </a:spcBef>
              <a:buClr>
                <a:srgbClr val="60912B"/>
              </a:buClr>
              <a:buSzPct val="100000"/>
              <a:buFont typeface="Noto Sans Symbols"/>
              <a:buChar char="▪"/>
            </a:pPr>
            <a:r>
              <a:rPr lang="en" dirty="0">
                <a:solidFill>
                  <a:srgbClr val="575757"/>
                </a:solidFill>
              </a:rPr>
              <a:t>  beware of using names which vary in small ways</a:t>
            </a:r>
          </a:p>
          <a:p>
            <a:pPr rtl="0">
              <a:lnSpc>
                <a:spcPct val="100000"/>
              </a:lnSpc>
              <a:spcBef>
                <a:spcPts val="500"/>
              </a:spcBef>
              <a:buNone/>
            </a:pPr>
            <a:endParaRPr dirty="0">
              <a:solidFill>
                <a:srgbClr val="575757"/>
              </a:solidFill>
            </a:endParaRPr>
          </a:p>
          <a:p>
            <a:pPr marL="0" lvl="0" indent="0" rtl="0">
              <a:lnSpc>
                <a:spcPct val="100000"/>
              </a:lnSpc>
              <a:spcBef>
                <a:spcPts val="500"/>
              </a:spcBef>
              <a:buNone/>
            </a:pPr>
            <a:r>
              <a:rPr lang="en" sz="1200" dirty="0">
                <a:solidFill>
                  <a:srgbClr val="575757"/>
                </a:solidFill>
                <a:latin typeface="Courier New"/>
                <a:ea typeface="Courier New"/>
                <a:cs typeface="Courier New"/>
                <a:sym typeface="Courier New"/>
              </a:rPr>
              <a:t>XYZControllerForEfficientHandlingOfStrings     XYZControllerForEfficientStorageOfStrings</a:t>
            </a:r>
          </a:p>
          <a:p>
            <a:pPr lvl="0" rtl="0">
              <a:lnSpc>
                <a:spcPct val="100000"/>
              </a:lnSpc>
              <a:spcBef>
                <a:spcPts val="500"/>
              </a:spcBef>
              <a:buNone/>
            </a:pPr>
            <a:endParaRPr dirty="0">
              <a:solidFill>
                <a:srgbClr val="575757"/>
              </a:solidFill>
            </a:endParaRP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marL="0" lvl="0" indent="0" rtl="0">
              <a:lnSpc>
                <a:spcPct val="100000"/>
              </a:lnSpc>
              <a:spcBef>
                <a:spcPts val="500"/>
              </a:spcBef>
              <a:buNone/>
            </a:pPr>
            <a:endParaRPr sz="1100" dirty="0">
              <a:solidFill>
                <a:srgbClr val="CC0000"/>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570" name="Shape 57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a:solidFill>
                  <a:srgbClr val="575756"/>
                </a:solidFill>
              </a:rPr>
              <a:t>  avoid mental mapping</a:t>
            </a:r>
          </a:p>
          <a:p>
            <a:pPr lvl="0" indent="0" rtl="0">
              <a:lnSpc>
                <a:spcPct val="100000"/>
              </a:lnSpc>
              <a:spcBef>
                <a:spcPts val="500"/>
              </a:spcBef>
              <a:buClr>
                <a:srgbClr val="60912B"/>
              </a:buClr>
              <a:buSzPct val="100000"/>
              <a:buFont typeface="Noto Sans Symbols"/>
              <a:buChar char="▪"/>
            </a:pPr>
            <a:r>
              <a:rPr lang="en">
                <a:solidFill>
                  <a:srgbClr val="575756"/>
                </a:solidFill>
              </a:rPr>
              <a:t>  avoid encodings, prefixes and </a:t>
            </a:r>
            <a:r>
              <a:rPr lang="en">
                <a:solidFill>
                  <a:srgbClr val="575757"/>
                </a:solidFill>
              </a:rPr>
              <a:t>abbreviations</a:t>
            </a:r>
          </a:p>
          <a:p>
            <a:pPr lvl="0" indent="0" rtl="0">
              <a:lnSpc>
                <a:spcPct val="100000"/>
              </a:lnSpc>
              <a:spcBef>
                <a:spcPts val="500"/>
              </a:spcBef>
              <a:buClr>
                <a:srgbClr val="60912B"/>
              </a:buClr>
              <a:buSzPct val="100000"/>
              <a:buFont typeface="Noto Sans Symbols"/>
              <a:buChar char="▪"/>
            </a:pPr>
            <a:r>
              <a:rPr lang="en">
                <a:solidFill>
                  <a:srgbClr val="575757"/>
                </a:solidFill>
              </a:rPr>
              <a:t>  use static factory methods when constructors are overloaded</a:t>
            </a:r>
          </a:p>
          <a:p>
            <a:pPr lvl="0" indent="0" rtl="0">
              <a:lnSpc>
                <a:spcPct val="100000"/>
              </a:lnSpc>
              <a:spcBef>
                <a:spcPts val="500"/>
              </a:spcBef>
              <a:buClr>
                <a:srgbClr val="60912B"/>
              </a:buClr>
              <a:buSzPct val="100000"/>
              <a:buFont typeface="Noto Sans Symbols"/>
              <a:buChar char="▪"/>
            </a:pPr>
            <a:r>
              <a:rPr lang="en">
                <a:solidFill>
                  <a:srgbClr val="575757"/>
                </a:solidFill>
              </a:rPr>
              <a:t>  beware of using names which vary in small ways</a:t>
            </a:r>
          </a:p>
          <a:p>
            <a:pPr lvl="0" indent="0" rtl="0">
              <a:lnSpc>
                <a:spcPct val="100000"/>
              </a:lnSpc>
              <a:spcBef>
                <a:spcPts val="500"/>
              </a:spcBef>
              <a:buClr>
                <a:srgbClr val="60912B"/>
              </a:buClr>
              <a:buSzPct val="100000"/>
              <a:buFont typeface="Noto Sans Symbols"/>
              <a:buChar char="▪"/>
            </a:pPr>
            <a:r>
              <a:rPr lang="en">
                <a:solidFill>
                  <a:srgbClr val="575757"/>
                </a:solidFill>
              </a:rPr>
              <a:t>  follow the Scope Rule</a:t>
            </a:r>
          </a:p>
          <a:p>
            <a:pPr marL="0" lvl="0" indent="0" rtl="0">
              <a:lnSpc>
                <a:spcPct val="100000"/>
              </a:lnSpc>
              <a:spcBef>
                <a:spcPts val="500"/>
              </a:spcBef>
              <a:buNone/>
            </a:pPr>
            <a:endParaRPr sz="1200">
              <a:solidFill>
                <a:srgbClr val="575757"/>
              </a:solidFill>
              <a:latin typeface="Courier New"/>
              <a:ea typeface="Courier New"/>
              <a:cs typeface="Courier New"/>
              <a:sym typeface="Courier New"/>
            </a:endParaRPr>
          </a:p>
          <a:p>
            <a:pPr lvl="0" rtl="0">
              <a:lnSpc>
                <a:spcPct val="100000"/>
              </a:lnSpc>
              <a:spcBef>
                <a:spcPts val="500"/>
              </a:spcBef>
              <a:buNone/>
            </a:pPr>
            <a:endParaRPr>
              <a:solidFill>
                <a:srgbClr val="575757"/>
              </a:solidFill>
            </a:endParaRPr>
          </a:p>
          <a:p>
            <a:pPr marL="0" lvl="0" indent="0" rtl="0">
              <a:lnSpc>
                <a:spcPct val="100000"/>
              </a:lnSpc>
              <a:spcBef>
                <a:spcPts val="500"/>
              </a:spcBef>
              <a:buNone/>
            </a:pPr>
            <a:endParaRPr sz="1200">
              <a:solidFill>
                <a:srgbClr val="315114"/>
              </a:solidFill>
              <a:latin typeface="Courier New"/>
              <a:ea typeface="Courier New"/>
              <a:cs typeface="Courier New"/>
              <a:sym typeface="Courier New"/>
            </a:endParaRPr>
          </a:p>
          <a:p>
            <a:pPr marL="0" lvl="0" indent="0" rtl="0">
              <a:lnSpc>
                <a:spcPct val="100000"/>
              </a:lnSpc>
              <a:spcBef>
                <a:spcPts val="500"/>
              </a:spcBef>
              <a:buNone/>
            </a:pPr>
            <a:endParaRPr sz="1100">
              <a:solidFill>
                <a:srgbClr val="CC0000"/>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577" name="Shape 57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dirty="0">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dirty="0">
                <a:solidFill>
                  <a:srgbClr val="575756"/>
                </a:solidFill>
              </a:rPr>
              <a:t>  avoid mental mapping</a:t>
            </a:r>
          </a:p>
          <a:p>
            <a:pPr lvl="0" indent="0" rtl="0">
              <a:lnSpc>
                <a:spcPct val="100000"/>
              </a:lnSpc>
              <a:spcBef>
                <a:spcPts val="500"/>
              </a:spcBef>
              <a:buClr>
                <a:srgbClr val="60912B"/>
              </a:buClr>
              <a:buSzPct val="100000"/>
              <a:buFont typeface="Noto Sans Symbols"/>
              <a:buChar char="▪"/>
            </a:pPr>
            <a:r>
              <a:rPr lang="en" dirty="0">
                <a:solidFill>
                  <a:srgbClr val="575756"/>
                </a:solidFill>
              </a:rPr>
              <a:t>  avoid encodings, prefixes and </a:t>
            </a:r>
            <a:r>
              <a:rPr lang="en" dirty="0">
                <a:solidFill>
                  <a:srgbClr val="575757"/>
                </a:solidFill>
              </a:rPr>
              <a:t>abbreviations</a:t>
            </a:r>
          </a:p>
          <a:p>
            <a:pPr lvl="0" indent="0" rtl="0">
              <a:lnSpc>
                <a:spcPct val="100000"/>
              </a:lnSpc>
              <a:spcBef>
                <a:spcPts val="500"/>
              </a:spcBef>
              <a:buClr>
                <a:srgbClr val="60912B"/>
              </a:buClr>
              <a:buSzPct val="100000"/>
              <a:buFont typeface="Noto Sans Symbols"/>
              <a:buChar char="▪"/>
            </a:pPr>
            <a:r>
              <a:rPr lang="en" dirty="0">
                <a:solidFill>
                  <a:srgbClr val="575757"/>
                </a:solidFill>
              </a:rPr>
              <a:t>  use static factory methods when constructors are overloaded</a:t>
            </a:r>
          </a:p>
          <a:p>
            <a:pPr lvl="0" indent="0" rtl="0">
              <a:lnSpc>
                <a:spcPct val="100000"/>
              </a:lnSpc>
              <a:spcBef>
                <a:spcPts val="500"/>
              </a:spcBef>
              <a:buClr>
                <a:srgbClr val="60912B"/>
              </a:buClr>
              <a:buSzPct val="100000"/>
              <a:buFont typeface="Noto Sans Symbols"/>
              <a:buChar char="▪"/>
            </a:pPr>
            <a:r>
              <a:rPr lang="en" dirty="0">
                <a:solidFill>
                  <a:srgbClr val="575757"/>
                </a:solidFill>
              </a:rPr>
              <a:t>  beware of using names which vary in small ways</a:t>
            </a:r>
          </a:p>
          <a:p>
            <a:pPr lvl="0" indent="0" rtl="0">
              <a:lnSpc>
                <a:spcPct val="100000"/>
              </a:lnSpc>
              <a:spcBef>
                <a:spcPts val="500"/>
              </a:spcBef>
              <a:buClr>
                <a:srgbClr val="60912B"/>
              </a:buClr>
              <a:buSzPct val="100000"/>
              <a:buFont typeface="Noto Sans Symbols"/>
              <a:buChar char="▪"/>
            </a:pPr>
            <a:r>
              <a:rPr lang="en" dirty="0">
                <a:solidFill>
                  <a:srgbClr val="575757"/>
                </a:solidFill>
              </a:rPr>
              <a:t>  follow the Scope </a:t>
            </a:r>
            <a:r>
              <a:rPr lang="en" dirty="0" smtClean="0">
                <a:solidFill>
                  <a:srgbClr val="575757"/>
                </a:solidFill>
              </a:rPr>
              <a:t>Rule	</a:t>
            </a:r>
            <a:r>
              <a:rPr lang="en" sz="1200" dirty="0" smtClean="0">
                <a:solidFill>
                  <a:srgbClr val="CC0000"/>
                </a:solidFill>
                <a:latin typeface="Courier New"/>
                <a:ea typeface="Courier New"/>
                <a:cs typeface="Courier New"/>
                <a:sym typeface="Courier New"/>
              </a:rPr>
              <a:t>	for(TestResult </a:t>
            </a:r>
            <a:r>
              <a:rPr lang="en" sz="1200" dirty="0">
                <a:solidFill>
                  <a:srgbClr val="CC0000"/>
                </a:solidFill>
                <a:latin typeface="Courier New"/>
                <a:ea typeface="Courier New"/>
                <a:cs typeface="Courier New"/>
                <a:sym typeface="Courier New"/>
              </a:rPr>
              <a:t>tr : configIssues) {</a:t>
            </a:r>
          </a:p>
          <a:p>
            <a:pPr marL="0" indent="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a:t>
            </a:r>
            <a:r>
              <a:rPr lang="en" sz="1200" dirty="0" smtClean="0">
                <a:solidFill>
                  <a:srgbClr val="CC0000"/>
                </a:solidFill>
                <a:latin typeface="Courier New"/>
                <a:ea typeface="Courier New"/>
                <a:cs typeface="Courier New"/>
                <a:sym typeface="Courier New"/>
              </a:rPr>
              <a:t>		Element </a:t>
            </a:r>
            <a:r>
              <a:rPr lang="en" sz="1200" dirty="0">
                <a:solidFill>
                  <a:srgbClr val="CC0000"/>
                </a:solidFill>
                <a:latin typeface="Courier New"/>
                <a:ea typeface="Courier New"/>
                <a:cs typeface="Courier New"/>
                <a:sym typeface="Courier New"/>
              </a:rPr>
              <a:t>element = createElement(d, tr);</a:t>
            </a:r>
          </a:p>
          <a:p>
            <a:pPr marL="0" indent="0" rtl="0">
              <a:lnSpc>
                <a:spcPct val="100000"/>
              </a:lnSpc>
              <a:spcBef>
                <a:spcPts val="500"/>
              </a:spcBef>
              <a:spcAft>
                <a:spcPts val="0"/>
              </a:spcAft>
              <a:buNone/>
            </a:pPr>
            <a:r>
              <a:rPr lang="en" sz="1200" dirty="0" smtClean="0">
                <a:solidFill>
                  <a:srgbClr val="CC0000"/>
                </a:solidFill>
                <a:latin typeface="Courier New"/>
                <a:ea typeface="Courier New"/>
                <a:cs typeface="Courier New"/>
                <a:sym typeface="Courier New"/>
              </a:rPr>
              <a:t>		</a:t>
            </a:r>
            <a:r>
              <a:rPr lang="en" sz="1200" dirty="0">
                <a:solidFill>
                  <a:srgbClr val="CC0000"/>
                </a:solidFill>
                <a:latin typeface="Courier New"/>
                <a:ea typeface="Courier New"/>
                <a:cs typeface="Courier New"/>
                <a:sym typeface="Courier New"/>
              </a:rPr>
              <a:t>	}</a:t>
            </a:r>
          </a:p>
          <a:p>
            <a:pPr marL="0" lvl="0" indent="0" rtl="0">
              <a:lnSpc>
                <a:spcPct val="100000"/>
              </a:lnSpc>
              <a:spcBef>
                <a:spcPts val="500"/>
              </a:spcBef>
              <a:buNone/>
            </a:pPr>
            <a:endParaRPr sz="1200" dirty="0">
              <a:solidFill>
                <a:srgbClr val="575757"/>
              </a:solidFill>
              <a:latin typeface="Courier New"/>
              <a:ea typeface="Courier New"/>
              <a:cs typeface="Courier New"/>
              <a:sym typeface="Courier New"/>
            </a:endParaRPr>
          </a:p>
          <a:p>
            <a:pPr lvl="0" rtl="0">
              <a:lnSpc>
                <a:spcPct val="100000"/>
              </a:lnSpc>
              <a:spcBef>
                <a:spcPts val="500"/>
              </a:spcBef>
              <a:buNone/>
            </a:pPr>
            <a:endParaRPr dirty="0">
              <a:solidFill>
                <a:srgbClr val="575757"/>
              </a:solidFill>
            </a:endParaRP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marL="0" lvl="0" indent="0" rtl="0">
              <a:lnSpc>
                <a:spcPct val="100000"/>
              </a:lnSpc>
              <a:spcBef>
                <a:spcPts val="500"/>
              </a:spcBef>
              <a:buNone/>
            </a:pPr>
            <a:endParaRPr sz="1100" dirty="0">
              <a:solidFill>
                <a:srgbClr val="CC0000"/>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584" name="Shape 58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
        <p:nvSpPr>
          <p:cNvPr id="585" name="Shape 585"/>
          <p:cNvSpPr txBox="1"/>
          <p:nvPr/>
        </p:nvSpPr>
        <p:spPr>
          <a:xfrm>
            <a:off x="7884369" y="4371950"/>
            <a:ext cx="1259632" cy="455999"/>
          </a:xfrm>
          <a:prstGeom prst="rect">
            <a:avLst/>
          </a:prstGeom>
          <a:noFill/>
          <a:ln>
            <a:noFill/>
          </a:ln>
        </p:spPr>
        <p:txBody>
          <a:bodyPr lIns="91425" tIns="91425" rIns="91425" bIns="91425" anchor="t" anchorCtr="0">
            <a:noAutofit/>
          </a:bodyPr>
          <a:lstStyle/>
          <a:p>
            <a:pPr>
              <a:spcBef>
                <a:spcPts val="0"/>
              </a:spcBef>
              <a:buNone/>
            </a:pPr>
            <a:r>
              <a:rPr lang="en" dirty="0">
                <a:solidFill>
                  <a:srgbClr val="CC0000"/>
                </a:solidFill>
                <a:latin typeface="Calibri"/>
                <a:ea typeface="Calibri"/>
                <a:cs typeface="Calibri"/>
                <a:sym typeface="Calibri"/>
              </a:rPr>
              <a:t>What is d?</a:t>
            </a: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dirty="0">
                <a:solidFill>
                  <a:srgbClr val="575756"/>
                </a:solidFill>
              </a:rPr>
              <a:t>  reveal your intent</a:t>
            </a:r>
          </a:p>
          <a:p>
            <a:pPr lvl="0" indent="0" rtl="0">
              <a:lnSpc>
                <a:spcPct val="100000"/>
              </a:lnSpc>
              <a:spcBef>
                <a:spcPts val="500"/>
              </a:spcBef>
              <a:buClr>
                <a:srgbClr val="60912B"/>
              </a:buClr>
              <a:buSzPct val="100000"/>
              <a:buFont typeface="Noto Sans Symbols"/>
              <a:buChar char="▪"/>
            </a:pPr>
            <a:r>
              <a:rPr lang="en" dirty="0">
                <a:solidFill>
                  <a:srgbClr val="575756"/>
                </a:solidFill>
              </a:rPr>
              <a:t>  avoid disinformation</a:t>
            </a:r>
          </a:p>
          <a:p>
            <a:pPr lvl="0" indent="0" rtl="0">
              <a:lnSpc>
                <a:spcPct val="100000"/>
              </a:lnSpc>
              <a:spcBef>
                <a:spcPts val="500"/>
              </a:spcBef>
              <a:buClr>
                <a:srgbClr val="60912B"/>
              </a:buClr>
              <a:buSzPct val="100000"/>
              <a:buFont typeface="Noto Sans Symbols"/>
              <a:buChar char="▪"/>
            </a:pPr>
            <a:r>
              <a:rPr lang="en" dirty="0">
                <a:solidFill>
                  <a:srgbClr val="575756"/>
                </a:solidFill>
              </a:rPr>
              <a:t>  add meaningful context</a:t>
            </a:r>
          </a:p>
          <a:p>
            <a:pPr lvl="0" indent="0" rtl="0">
              <a:lnSpc>
                <a:spcPct val="100000"/>
              </a:lnSpc>
              <a:spcBef>
                <a:spcPts val="500"/>
              </a:spcBef>
              <a:buClr>
                <a:srgbClr val="60912B"/>
              </a:buClr>
              <a:buSzPct val="100000"/>
              <a:buFont typeface="Noto Sans Symbols"/>
              <a:buChar char="▪"/>
            </a:pPr>
            <a:r>
              <a:rPr lang="en" dirty="0">
                <a:solidFill>
                  <a:srgbClr val="575756"/>
                </a:solidFill>
              </a:rPr>
              <a:t>  parts of speech</a:t>
            </a:r>
          </a:p>
          <a:p>
            <a:pPr lvl="0" indent="0" rtl="0">
              <a:lnSpc>
                <a:spcPct val="100000"/>
              </a:lnSpc>
              <a:spcBef>
                <a:spcPts val="500"/>
              </a:spcBef>
              <a:buClr>
                <a:srgbClr val="60912B"/>
              </a:buClr>
              <a:buSzPct val="100000"/>
              <a:buFont typeface="Noto Sans Symbols"/>
              <a:buChar char="▪"/>
            </a:pPr>
            <a:r>
              <a:rPr lang="en" dirty="0">
                <a:solidFill>
                  <a:srgbClr val="575756"/>
                </a:solidFill>
              </a:rPr>
              <a:t>  pronounceable names</a:t>
            </a:r>
          </a:p>
          <a:p>
            <a:pPr lvl="0" indent="0" rtl="0">
              <a:lnSpc>
                <a:spcPct val="100000"/>
              </a:lnSpc>
              <a:spcBef>
                <a:spcPts val="500"/>
              </a:spcBef>
              <a:buClr>
                <a:srgbClr val="60912B"/>
              </a:buClr>
              <a:buSzPct val="100000"/>
              <a:buFont typeface="Noto Sans Symbols"/>
              <a:buChar char="▪"/>
            </a:pPr>
            <a:r>
              <a:rPr lang="en" dirty="0">
                <a:solidFill>
                  <a:srgbClr val="575756"/>
                </a:solidFill>
              </a:rPr>
              <a:t>  avoid mental mapping</a:t>
            </a:r>
          </a:p>
          <a:p>
            <a:pPr lvl="0" indent="0" rtl="0">
              <a:lnSpc>
                <a:spcPct val="100000"/>
              </a:lnSpc>
              <a:spcBef>
                <a:spcPts val="500"/>
              </a:spcBef>
              <a:buClr>
                <a:srgbClr val="60912B"/>
              </a:buClr>
              <a:buSzPct val="100000"/>
              <a:buFont typeface="Noto Sans Symbols"/>
              <a:buChar char="▪"/>
            </a:pPr>
            <a:r>
              <a:rPr lang="en" dirty="0">
                <a:solidFill>
                  <a:srgbClr val="575756"/>
                </a:solidFill>
              </a:rPr>
              <a:t>  avoid encodings, prefixes and </a:t>
            </a:r>
            <a:r>
              <a:rPr lang="en" dirty="0">
                <a:solidFill>
                  <a:srgbClr val="575757"/>
                </a:solidFill>
              </a:rPr>
              <a:t>abbreviations</a:t>
            </a:r>
          </a:p>
          <a:p>
            <a:pPr lvl="0" indent="0" rtl="0">
              <a:lnSpc>
                <a:spcPct val="100000"/>
              </a:lnSpc>
              <a:spcBef>
                <a:spcPts val="500"/>
              </a:spcBef>
              <a:buClr>
                <a:srgbClr val="60912B"/>
              </a:buClr>
              <a:buSzPct val="100000"/>
              <a:buFont typeface="Noto Sans Symbols"/>
              <a:buChar char="▪"/>
            </a:pPr>
            <a:r>
              <a:rPr lang="en" dirty="0">
                <a:solidFill>
                  <a:srgbClr val="575757"/>
                </a:solidFill>
              </a:rPr>
              <a:t>  use static factory methods when constructors are overloaded</a:t>
            </a:r>
          </a:p>
          <a:p>
            <a:pPr lvl="0" indent="0" rtl="0">
              <a:lnSpc>
                <a:spcPct val="100000"/>
              </a:lnSpc>
              <a:spcBef>
                <a:spcPts val="500"/>
              </a:spcBef>
              <a:buClr>
                <a:srgbClr val="60912B"/>
              </a:buClr>
              <a:buSzPct val="100000"/>
              <a:buFont typeface="Noto Sans Symbols"/>
              <a:buChar char="▪"/>
            </a:pPr>
            <a:r>
              <a:rPr lang="en" dirty="0">
                <a:solidFill>
                  <a:srgbClr val="575757"/>
                </a:solidFill>
              </a:rPr>
              <a:t>  beware of using names which vary in small ways</a:t>
            </a:r>
          </a:p>
          <a:p>
            <a:pPr lvl="0" indent="0" rtl="0">
              <a:lnSpc>
                <a:spcPct val="100000"/>
              </a:lnSpc>
              <a:spcBef>
                <a:spcPts val="500"/>
              </a:spcBef>
              <a:buClr>
                <a:srgbClr val="60912B"/>
              </a:buClr>
              <a:buSzPct val="100000"/>
              <a:buFont typeface="Noto Sans Symbols"/>
              <a:buChar char="▪"/>
            </a:pPr>
            <a:r>
              <a:rPr lang="en" dirty="0">
                <a:solidFill>
                  <a:srgbClr val="575757"/>
                </a:solidFill>
              </a:rPr>
              <a:t>  follow the Scope </a:t>
            </a:r>
            <a:r>
              <a:rPr lang="en" dirty="0" smtClean="0">
                <a:solidFill>
                  <a:srgbClr val="575757"/>
                </a:solidFill>
              </a:rPr>
              <a:t>Rule	</a:t>
            </a:r>
            <a:r>
              <a:rPr lang="en" sz="1200" dirty="0" smtClean="0">
                <a:solidFill>
                  <a:schemeClr val="lt2"/>
                </a:solidFill>
                <a:latin typeface="Courier New"/>
                <a:ea typeface="Courier New"/>
                <a:cs typeface="Courier New"/>
                <a:sym typeface="Courier New"/>
              </a:rPr>
              <a:t>	for(TestResult </a:t>
            </a:r>
            <a:r>
              <a:rPr lang="en" sz="1200" dirty="0">
                <a:solidFill>
                  <a:schemeClr val="lt2"/>
                </a:solidFill>
                <a:latin typeface="Courier New"/>
                <a:ea typeface="Courier New"/>
                <a:cs typeface="Courier New"/>
                <a:sym typeface="Courier New"/>
              </a:rPr>
              <a:t>tr : configIssues) {</a:t>
            </a:r>
          </a:p>
          <a:p>
            <a:pPr marL="0" lvl="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a:t>
            </a:r>
            <a:r>
              <a:rPr lang="en" sz="1200" dirty="0" smtClean="0">
                <a:solidFill>
                  <a:schemeClr val="lt2"/>
                </a:solidFill>
                <a:latin typeface="Courier New"/>
                <a:ea typeface="Courier New"/>
                <a:cs typeface="Courier New"/>
                <a:sym typeface="Courier New"/>
              </a:rPr>
              <a:t>		Element </a:t>
            </a:r>
            <a:r>
              <a:rPr lang="en" sz="1200" dirty="0">
                <a:solidFill>
                  <a:schemeClr val="lt2"/>
                </a:solidFill>
                <a:latin typeface="Courier New"/>
                <a:ea typeface="Courier New"/>
                <a:cs typeface="Courier New"/>
                <a:sym typeface="Courier New"/>
              </a:rPr>
              <a:t>element = createElement(document, tr);</a:t>
            </a:r>
          </a:p>
          <a:p>
            <a:pPr marL="0" lvl="0" indent="0" rtl="0">
              <a:lnSpc>
                <a:spcPct val="100000"/>
              </a:lnSpc>
              <a:spcBef>
                <a:spcPts val="500"/>
              </a:spcBef>
              <a:spcAft>
                <a:spcPts val="0"/>
              </a:spcAft>
              <a:buNone/>
            </a:pPr>
            <a:r>
              <a:rPr lang="en" sz="1200" dirty="0" smtClean="0">
                <a:solidFill>
                  <a:schemeClr val="lt2"/>
                </a:solidFill>
                <a:latin typeface="Courier New"/>
                <a:ea typeface="Courier New"/>
                <a:cs typeface="Courier New"/>
                <a:sym typeface="Courier New"/>
              </a:rPr>
              <a:t>		</a:t>
            </a:r>
            <a:r>
              <a:rPr lang="en" sz="1200" dirty="0">
                <a:solidFill>
                  <a:schemeClr val="lt2"/>
                </a:solidFill>
                <a:latin typeface="Courier New"/>
                <a:ea typeface="Courier New"/>
                <a:cs typeface="Courier New"/>
                <a:sym typeface="Courier New"/>
              </a:rPr>
              <a:t>	}</a:t>
            </a:r>
          </a:p>
          <a:p>
            <a:pPr marL="0" lvl="0" indent="0" rtl="0">
              <a:lnSpc>
                <a:spcPct val="100000"/>
              </a:lnSpc>
              <a:spcBef>
                <a:spcPts val="500"/>
              </a:spcBef>
              <a:buNone/>
            </a:pPr>
            <a:endParaRPr sz="1200" dirty="0">
              <a:solidFill>
                <a:srgbClr val="575757"/>
              </a:solidFill>
              <a:latin typeface="Courier New"/>
              <a:ea typeface="Courier New"/>
              <a:cs typeface="Courier New"/>
              <a:sym typeface="Courier New"/>
            </a:endParaRPr>
          </a:p>
          <a:p>
            <a:pPr lvl="0" rtl="0">
              <a:lnSpc>
                <a:spcPct val="100000"/>
              </a:lnSpc>
              <a:spcBef>
                <a:spcPts val="500"/>
              </a:spcBef>
              <a:buNone/>
            </a:pPr>
            <a:endParaRPr dirty="0">
              <a:solidFill>
                <a:srgbClr val="575757"/>
              </a:solidFill>
            </a:endParaRP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marL="0" lvl="0" indent="0" rtl="0">
              <a:lnSpc>
                <a:spcPct val="100000"/>
              </a:lnSpc>
              <a:spcBef>
                <a:spcPts val="500"/>
              </a:spcBef>
              <a:buNone/>
            </a:pPr>
            <a:endParaRPr sz="1100" dirty="0">
              <a:solidFill>
                <a:srgbClr val="CC0000"/>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592" name="Shape 59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Meaningful names</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a:t>
            </a:r>
          </a:p>
          <a:p>
            <a:pPr marL="0" lvl="0" indent="0" rtl="0">
              <a:lnSpc>
                <a:spcPct val="100000"/>
              </a:lnSpc>
              <a:spcBef>
                <a:spcPts val="500"/>
              </a:spcBef>
              <a:buNone/>
            </a:pPr>
            <a:endParaRPr sz="1200">
              <a:solidFill>
                <a:srgbClr val="575757"/>
              </a:solidFill>
              <a:latin typeface="Courier New"/>
              <a:ea typeface="Courier New"/>
              <a:cs typeface="Courier New"/>
              <a:sym typeface="Courier New"/>
            </a:endParaRPr>
          </a:p>
          <a:p>
            <a:pPr lvl="0" rtl="0">
              <a:lnSpc>
                <a:spcPct val="100000"/>
              </a:lnSpc>
              <a:spcBef>
                <a:spcPts val="500"/>
              </a:spcBef>
              <a:buNone/>
            </a:pPr>
            <a:endParaRPr>
              <a:solidFill>
                <a:srgbClr val="575757"/>
              </a:solidFill>
            </a:endParaRPr>
          </a:p>
          <a:p>
            <a:pPr marL="0" lvl="0" indent="0" rtl="0">
              <a:lnSpc>
                <a:spcPct val="100000"/>
              </a:lnSpc>
              <a:spcBef>
                <a:spcPts val="500"/>
              </a:spcBef>
              <a:buNone/>
            </a:pPr>
            <a:endParaRPr sz="1200">
              <a:solidFill>
                <a:srgbClr val="315114"/>
              </a:solidFill>
              <a:latin typeface="Courier New"/>
              <a:ea typeface="Courier New"/>
              <a:cs typeface="Courier New"/>
              <a:sym typeface="Courier New"/>
            </a:endParaRPr>
          </a:p>
          <a:p>
            <a:pPr marL="0" lvl="0" indent="0" rtl="0">
              <a:lnSpc>
                <a:spcPct val="100000"/>
              </a:lnSpc>
              <a:spcBef>
                <a:spcPts val="500"/>
              </a:spcBef>
              <a:buNone/>
            </a:pPr>
            <a:endParaRPr sz="1100">
              <a:solidFill>
                <a:srgbClr val="CC0000"/>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599" name="Shape 59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Shape 60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buClr>
                <a:srgbClr val="60912B"/>
              </a:buClr>
              <a:buSzPct val="100000"/>
              <a:buFont typeface="Noto Sans Symbols"/>
              <a:buChar char="▪"/>
            </a:pPr>
            <a:r>
              <a:rPr lang="en">
                <a:solidFill>
                  <a:srgbClr val="575756"/>
                </a:solidFill>
              </a:rPr>
              <a:t>  Small! 4 lines</a:t>
            </a:r>
          </a:p>
          <a:p>
            <a:pPr marL="0" lvl="0" indent="0" rtl="0">
              <a:lnSpc>
                <a:spcPct val="100000"/>
              </a:lnSpc>
              <a:spcBef>
                <a:spcPts val="500"/>
              </a:spcBef>
              <a:buNone/>
            </a:pPr>
            <a:endParaRPr sz="1200">
              <a:solidFill>
                <a:srgbClr val="575757"/>
              </a:solidFill>
              <a:latin typeface="Courier New"/>
              <a:ea typeface="Courier New"/>
              <a:cs typeface="Courier New"/>
              <a:sym typeface="Courier New"/>
            </a:endParaRPr>
          </a:p>
          <a:p>
            <a:pPr lvl="0" rtl="0">
              <a:lnSpc>
                <a:spcPct val="100000"/>
              </a:lnSpc>
              <a:spcBef>
                <a:spcPts val="500"/>
              </a:spcBef>
              <a:buNone/>
            </a:pPr>
            <a:endParaRPr>
              <a:solidFill>
                <a:srgbClr val="575757"/>
              </a:solidFill>
            </a:endParaRPr>
          </a:p>
          <a:p>
            <a:pPr marL="0" lvl="0" indent="0" rtl="0">
              <a:lnSpc>
                <a:spcPct val="100000"/>
              </a:lnSpc>
              <a:spcBef>
                <a:spcPts val="500"/>
              </a:spcBef>
              <a:buNone/>
            </a:pPr>
            <a:endParaRPr sz="1200">
              <a:solidFill>
                <a:srgbClr val="315114"/>
              </a:solidFill>
              <a:latin typeface="Courier New"/>
              <a:ea typeface="Courier New"/>
              <a:cs typeface="Courier New"/>
              <a:sym typeface="Courier New"/>
            </a:endParaRPr>
          </a:p>
          <a:p>
            <a:pPr marL="0" lvl="0" indent="0" rtl="0">
              <a:lnSpc>
                <a:spcPct val="100000"/>
              </a:lnSpc>
              <a:spcBef>
                <a:spcPts val="500"/>
              </a:spcBef>
              <a:buNone/>
            </a:pPr>
            <a:endParaRPr sz="1100">
              <a:solidFill>
                <a:srgbClr val="CC0000"/>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a:solidFill>
                <a:schemeClr val="lt2"/>
              </a:solidFill>
              <a:latin typeface="Courier New"/>
              <a:ea typeface="Courier New"/>
              <a:cs typeface="Courier New"/>
              <a:sym typeface="Courier New"/>
            </a:endParaRPr>
          </a:p>
          <a:p>
            <a:pPr marL="0" lvl="0" indent="0" rtl="0">
              <a:lnSpc>
                <a:spcPct val="100000"/>
              </a:lnSpc>
              <a:spcBef>
                <a:spcPts val="500"/>
              </a:spcBef>
              <a:buNone/>
            </a:pPr>
            <a:endParaRPr>
              <a:solidFill>
                <a:srgbClr val="60912B"/>
              </a:solidFill>
            </a:endParaRPr>
          </a:p>
          <a:p>
            <a:pPr marL="457200" lvl="0" indent="0" rtl="0">
              <a:lnSpc>
                <a:spcPct val="100000"/>
              </a:lnSpc>
              <a:spcBef>
                <a:spcPts val="500"/>
              </a:spcBef>
              <a:buNone/>
            </a:pPr>
            <a:endParaRPr>
              <a:solidFill>
                <a:srgbClr val="60912B"/>
              </a:solidFill>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606" name="Shape 60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46612" y="785040"/>
            <a:ext cx="8250899" cy="615299"/>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700" b="1">
                <a:solidFill>
                  <a:srgbClr val="60912B"/>
                </a:solidFill>
                <a:latin typeface="Calibri"/>
                <a:ea typeface="Calibri"/>
                <a:cs typeface="Calibri"/>
                <a:sym typeface="Calibri"/>
              </a:rPr>
              <a:t>Code maintenance costs</a:t>
            </a:r>
          </a:p>
        </p:txBody>
      </p:sp>
      <p:sp>
        <p:nvSpPr>
          <p:cNvPr id="112" name="Shape 112"/>
          <p:cNvSpPr txBox="1">
            <a:spLocks noGrp="1"/>
          </p:cNvSpPr>
          <p:nvPr>
            <p:ph type="body" idx="1"/>
          </p:nvPr>
        </p:nvSpPr>
        <p:spPr>
          <a:xfrm>
            <a:off x="446612" y="1400306"/>
            <a:ext cx="8250899" cy="3388800"/>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The Equation of Software Design:				</a:t>
            </a:r>
          </a:p>
          <a:p>
            <a:pPr lvl="0" indent="457200" rtl="0">
              <a:lnSpc>
                <a:spcPct val="115000"/>
              </a:lnSpc>
              <a:spcBef>
                <a:spcPts val="0"/>
              </a:spcBef>
              <a:spcAft>
                <a:spcPts val="0"/>
              </a:spcAft>
              <a:buClr>
                <a:srgbClr val="000000"/>
              </a:buClr>
              <a:buFont typeface="Arial"/>
              <a:buNone/>
            </a:pPr>
            <a:endParaRPr sz="1800">
              <a:solidFill>
                <a:srgbClr val="575756"/>
              </a:solidFill>
            </a:endParaRPr>
          </a:p>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113" name="Shape 11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
        <p:nvSpPr>
          <p:cNvPr id="114" name="Shape 114"/>
          <p:cNvSpPr txBox="1"/>
          <p:nvPr/>
        </p:nvSpPr>
        <p:spPr>
          <a:xfrm>
            <a:off x="4302675" y="1593625"/>
            <a:ext cx="2708999" cy="1182300"/>
          </a:xfrm>
          <a:prstGeom prst="rect">
            <a:avLst/>
          </a:prstGeom>
          <a:noFill/>
          <a:ln>
            <a:noFill/>
          </a:ln>
        </p:spPr>
        <p:txBody>
          <a:bodyPr lIns="91425" tIns="91425" rIns="91425" bIns="91425" anchor="t" anchorCtr="0">
            <a:noAutofit/>
          </a:bodyPr>
          <a:lstStyle/>
          <a:p>
            <a:pPr lvl="0" rtl="0">
              <a:spcBef>
                <a:spcPts val="500"/>
              </a:spcBef>
              <a:buNone/>
            </a:pPr>
            <a:r>
              <a:rPr lang="en">
                <a:solidFill>
                  <a:srgbClr val="575756"/>
                </a:solidFill>
                <a:latin typeface="Calibri"/>
                <a:ea typeface="Calibri"/>
                <a:cs typeface="Calibri"/>
                <a:sym typeface="Calibri"/>
              </a:rPr>
              <a:t>D   - Desirability</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Vn - Value now</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Vf  - Future value</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Ei   - Effort of implementation</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Em - Effort of maintenance</a:t>
            </a:r>
          </a:p>
          <a:p>
            <a:pPr lvl="0" rtl="0">
              <a:spcBef>
                <a:spcPts val="0"/>
              </a:spcBef>
              <a:buNone/>
            </a:pPr>
            <a:endParaRPr/>
          </a:p>
        </p:txBody>
      </p:sp>
      <p:pic>
        <p:nvPicPr>
          <p:cNvPr id="115" name="Shape 115"/>
          <p:cNvPicPr preferRelativeResize="0"/>
          <p:nvPr/>
        </p:nvPicPr>
        <p:blipFill>
          <a:blip r:embed="rId3">
            <a:alphaModFix/>
          </a:blip>
          <a:stretch>
            <a:fillRect/>
          </a:stretch>
        </p:blipFill>
        <p:spPr>
          <a:xfrm>
            <a:off x="806199" y="3062724"/>
            <a:ext cx="1741800" cy="1741800"/>
          </a:xfrm>
          <a:prstGeom prst="rect">
            <a:avLst/>
          </a:prstGeom>
          <a:noFill/>
          <a:ln>
            <a:noFill/>
          </a:ln>
        </p:spPr>
      </p:pic>
      <p:pic>
        <p:nvPicPr>
          <p:cNvPr id="116" name="Shape 116"/>
          <p:cNvPicPr preferRelativeResize="0"/>
          <p:nvPr/>
        </p:nvPicPr>
        <p:blipFill>
          <a:blip r:embed="rId4">
            <a:alphaModFix/>
          </a:blip>
          <a:stretch>
            <a:fillRect/>
          </a:stretch>
        </p:blipFill>
        <p:spPr>
          <a:xfrm>
            <a:off x="815850" y="1760912"/>
            <a:ext cx="1666875" cy="695325"/>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p:nvPr/>
        </p:nvSpPr>
        <p:spPr>
          <a:xfrm rot="5400000">
            <a:off x="866200" y="2732074"/>
            <a:ext cx="1412099" cy="464699"/>
          </a:xfrm>
          <a:prstGeom prst="bentUpArrow">
            <a:avLst>
              <a:gd name="adj1" fmla="val 25000"/>
              <a:gd name="adj2" fmla="val 25000"/>
              <a:gd name="adj3" fmla="val 25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13" name="Shape 613"/>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marL="0" lvl="0" indent="0" rtl="0">
              <a:lnSpc>
                <a:spcPct val="100000"/>
              </a:lnSpc>
              <a:spcBef>
                <a:spcPts val="500"/>
              </a:spcBef>
              <a:buNone/>
            </a:pPr>
            <a:endParaRPr sz="1100" dirty="0">
              <a:solidFill>
                <a:srgbClr val="CC0000"/>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614" name="Shape 61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
        <p:nvSpPr>
          <p:cNvPr id="615" name="Shape 615"/>
          <p:cNvSpPr txBox="1"/>
          <p:nvPr/>
        </p:nvSpPr>
        <p:spPr>
          <a:xfrm>
            <a:off x="1004925" y="1901800"/>
            <a:ext cx="1707300" cy="335099"/>
          </a:xfrm>
          <a:prstGeom prst="rect">
            <a:avLst/>
          </a:prstGeom>
          <a:noFill/>
          <a:ln w="9525" cap="flat" cmpd="sng">
            <a:solidFill>
              <a:schemeClr val="lt2"/>
            </a:solidFill>
            <a:prstDash val="solid"/>
            <a:round/>
            <a:headEnd type="none" w="med" len="med"/>
            <a:tailEnd type="none" w="med" len="med"/>
          </a:ln>
        </p:spPr>
        <p:txBody>
          <a:bodyPr lIns="91425" tIns="91425" rIns="91425" bIns="91425" anchor="t" anchorCtr="0">
            <a:noAutofit/>
          </a:bodyPr>
          <a:lstStyle/>
          <a:p>
            <a:pPr>
              <a:spcBef>
                <a:spcPts val="0"/>
              </a:spcBef>
              <a:buNone/>
            </a:pPr>
            <a:r>
              <a:rPr lang="en">
                <a:solidFill>
                  <a:schemeClr val="lt2"/>
                </a:solidFill>
                <a:latin typeface="Calibri"/>
                <a:ea typeface="Calibri"/>
                <a:cs typeface="Calibri"/>
                <a:sym typeface="Calibri"/>
              </a:rPr>
              <a:t>public method</a:t>
            </a:r>
          </a:p>
        </p:txBody>
      </p:sp>
      <p:sp>
        <p:nvSpPr>
          <p:cNvPr id="616" name="Shape 616"/>
          <p:cNvSpPr/>
          <p:nvPr/>
        </p:nvSpPr>
        <p:spPr>
          <a:xfrm rot="5400000">
            <a:off x="1350700" y="2226099"/>
            <a:ext cx="443099" cy="464699"/>
          </a:xfrm>
          <a:prstGeom prst="bentUpArrow">
            <a:avLst>
              <a:gd name="adj1" fmla="val 25000"/>
              <a:gd name="adj2" fmla="val 25000"/>
              <a:gd name="adj3" fmla="val 25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17" name="Shape 617"/>
          <p:cNvSpPr txBox="1"/>
          <p:nvPr/>
        </p:nvSpPr>
        <p:spPr>
          <a:xfrm>
            <a:off x="1804600" y="2404200"/>
            <a:ext cx="1707300" cy="335099"/>
          </a:xfrm>
          <a:prstGeom prst="rect">
            <a:avLst/>
          </a:prstGeom>
          <a:noFill/>
          <a:ln w="9525" cap="flat" cmpd="sng">
            <a:solidFill>
              <a:srgbClr val="0000FF"/>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solidFill>
                  <a:srgbClr val="0000FF"/>
                </a:solidFill>
                <a:latin typeface="Calibri"/>
                <a:ea typeface="Calibri"/>
                <a:cs typeface="Calibri"/>
                <a:sym typeface="Calibri"/>
              </a:rPr>
              <a:t>private method</a:t>
            </a:r>
          </a:p>
        </p:txBody>
      </p:sp>
      <p:sp>
        <p:nvSpPr>
          <p:cNvPr id="618" name="Shape 618"/>
          <p:cNvSpPr/>
          <p:nvPr/>
        </p:nvSpPr>
        <p:spPr>
          <a:xfrm rot="5400000">
            <a:off x="2188900" y="2727083"/>
            <a:ext cx="443099" cy="464699"/>
          </a:xfrm>
          <a:prstGeom prst="bentUpArrow">
            <a:avLst>
              <a:gd name="adj1" fmla="val 25000"/>
              <a:gd name="adj2" fmla="val 25000"/>
              <a:gd name="adj3" fmla="val 25000"/>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19" name="Shape 619"/>
          <p:cNvSpPr txBox="1"/>
          <p:nvPr/>
        </p:nvSpPr>
        <p:spPr>
          <a:xfrm>
            <a:off x="2642800" y="2905183"/>
            <a:ext cx="1707300" cy="335099"/>
          </a:xfrm>
          <a:prstGeom prst="rect">
            <a:avLst/>
          </a:prstGeom>
          <a:noFill/>
          <a:ln w="9525" cap="flat" cmpd="sng">
            <a:solidFill>
              <a:srgbClr val="0000FF"/>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solidFill>
                  <a:srgbClr val="0000FF"/>
                </a:solidFill>
                <a:latin typeface="Calibri"/>
                <a:ea typeface="Calibri"/>
                <a:cs typeface="Calibri"/>
                <a:sym typeface="Calibri"/>
              </a:rPr>
              <a:t>private method</a:t>
            </a:r>
          </a:p>
        </p:txBody>
      </p:sp>
      <p:sp>
        <p:nvSpPr>
          <p:cNvPr id="620" name="Shape 620"/>
          <p:cNvSpPr txBox="1"/>
          <p:nvPr/>
        </p:nvSpPr>
        <p:spPr>
          <a:xfrm>
            <a:off x="1804600" y="3394800"/>
            <a:ext cx="1707300" cy="335099"/>
          </a:xfrm>
          <a:prstGeom prst="rect">
            <a:avLst/>
          </a:prstGeom>
          <a:noFill/>
          <a:ln w="9525" cap="flat" cmpd="sng">
            <a:solidFill>
              <a:srgbClr val="0000FF"/>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a:solidFill>
                  <a:srgbClr val="0000FF"/>
                </a:solidFill>
                <a:latin typeface="Calibri"/>
                <a:ea typeface="Calibri"/>
                <a:cs typeface="Calibri"/>
                <a:sym typeface="Calibri"/>
              </a:rPr>
              <a:t>private method</a:t>
            </a:r>
          </a:p>
        </p:txBody>
      </p:sp>
      <p:sp>
        <p:nvSpPr>
          <p:cNvPr id="621" name="Shape 621"/>
          <p:cNvSpPr txBox="1"/>
          <p:nvPr/>
        </p:nvSpPr>
        <p:spPr>
          <a:xfrm>
            <a:off x="864450" y="4019700"/>
            <a:ext cx="2766300" cy="659099"/>
          </a:xfrm>
          <a:prstGeom prst="rect">
            <a:avLst/>
          </a:prstGeom>
          <a:noFill/>
          <a:ln>
            <a:noFill/>
          </a:ln>
        </p:spPr>
        <p:txBody>
          <a:bodyPr lIns="91425" tIns="91425" rIns="91425" bIns="91425" anchor="t" anchorCtr="0">
            <a:noAutofit/>
          </a:bodyPr>
          <a:lstStyle/>
          <a:p>
            <a:pPr>
              <a:spcBef>
                <a:spcPts val="0"/>
              </a:spcBef>
              <a:buNone/>
            </a:pPr>
            <a:r>
              <a:rPr lang="en" sz="1800">
                <a:solidFill>
                  <a:srgbClr val="434343"/>
                </a:solidFill>
                <a:latin typeface="Calibri"/>
                <a:ea typeface="Calibri"/>
                <a:cs typeface="Calibri"/>
                <a:sym typeface="Calibri"/>
              </a:rPr>
              <a:t>Single Level of Abstraction</a:t>
            </a:r>
          </a:p>
        </p:txBody>
      </p:sp>
      <p:pic>
        <p:nvPicPr>
          <p:cNvPr id="622" name="Shape 622"/>
          <p:cNvPicPr preferRelativeResize="0"/>
          <p:nvPr/>
        </p:nvPicPr>
        <p:blipFill>
          <a:blip r:embed="rId3">
            <a:alphaModFix/>
          </a:blip>
          <a:stretch>
            <a:fillRect/>
          </a:stretch>
        </p:blipFill>
        <p:spPr>
          <a:xfrm>
            <a:off x="5724832" y="1231700"/>
            <a:ext cx="4275535" cy="51435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rtl="0">
              <a:lnSpc>
                <a:spcPct val="100000"/>
              </a:lnSpc>
              <a:spcBef>
                <a:spcPts val="500"/>
              </a:spcBef>
              <a:buNone/>
            </a:pPr>
            <a:endParaRPr dirty="0">
              <a:solidFill>
                <a:srgbClr val="575756"/>
              </a:solidFill>
            </a:endParaRPr>
          </a:p>
          <a:p>
            <a:pPr rtl="0">
              <a:lnSpc>
                <a:spcPct val="100000"/>
              </a:lnSpc>
              <a:spcBef>
                <a:spcPts val="500"/>
              </a:spcBef>
              <a:buNone/>
            </a:pPr>
            <a:r>
              <a:rPr lang="en" dirty="0">
                <a:solidFill>
                  <a:srgbClr val="575756"/>
                </a:solidFill>
              </a:rPr>
              <a:t>Ward's principle:</a:t>
            </a:r>
          </a:p>
          <a:p>
            <a:pPr lvl="0" rtl="0">
              <a:lnSpc>
                <a:spcPct val="100000"/>
              </a:lnSpc>
              <a:spcBef>
                <a:spcPts val="500"/>
              </a:spcBef>
              <a:buNone/>
            </a:pPr>
            <a:r>
              <a:rPr lang="en" dirty="0">
                <a:solidFill>
                  <a:srgbClr val="575756"/>
                </a:solidFill>
              </a:rPr>
              <a:t>"You know you are working on clean code when each routine turns out to be pretty much what you expected."</a:t>
            </a:r>
          </a:p>
          <a:p>
            <a:pPr marL="0" lvl="0" indent="0" rtl="0">
              <a:lnSpc>
                <a:spcPct val="100000"/>
              </a:lnSpc>
              <a:spcBef>
                <a:spcPts val="500"/>
              </a:spcBef>
              <a:buNone/>
            </a:pPr>
            <a:endParaRPr sz="1200" dirty="0">
              <a:solidFill>
                <a:srgbClr val="575757"/>
              </a:solidFill>
              <a:latin typeface="Courier New"/>
              <a:ea typeface="Courier New"/>
              <a:cs typeface="Courier New"/>
              <a:sym typeface="Courier New"/>
            </a:endParaRPr>
          </a:p>
          <a:p>
            <a:pPr lvl="0" rtl="0">
              <a:lnSpc>
                <a:spcPct val="100000"/>
              </a:lnSpc>
              <a:spcBef>
                <a:spcPts val="500"/>
              </a:spcBef>
              <a:buNone/>
            </a:pPr>
            <a:endParaRPr dirty="0">
              <a:solidFill>
                <a:srgbClr val="575757"/>
              </a:solidFill>
            </a:endParaRP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marL="0" lvl="0" indent="0" rtl="0">
              <a:lnSpc>
                <a:spcPct val="100000"/>
              </a:lnSpc>
              <a:spcBef>
                <a:spcPts val="500"/>
              </a:spcBef>
              <a:buNone/>
            </a:pPr>
            <a:endParaRPr sz="1100" dirty="0">
              <a:solidFill>
                <a:srgbClr val="CC0000"/>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629" name="Shape 62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marL="0" lvl="0" indent="0" rtl="0">
              <a:lnSpc>
                <a:spcPct val="100000"/>
              </a:lnSpc>
              <a:spcBef>
                <a:spcPts val="500"/>
              </a:spcBef>
              <a:buNone/>
            </a:pPr>
            <a:endParaRPr sz="1100" dirty="0">
              <a:solidFill>
                <a:srgbClr val="CC0000"/>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636" name="Shape 63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mar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marL="0" indent="0" rtl="0">
              <a:lnSpc>
                <a:spcPct val="100000"/>
              </a:lnSpc>
              <a:spcBef>
                <a:spcPts val="500"/>
              </a:spcBef>
              <a:buNone/>
            </a:pPr>
            <a:r>
              <a:rPr lang="en" sz="1200" dirty="0">
                <a:solidFill>
                  <a:srgbClr val="315114"/>
                </a:solidFill>
                <a:latin typeface="Courier New"/>
                <a:ea typeface="Courier New"/>
                <a:cs typeface="Courier New"/>
                <a:sym typeface="Courier New"/>
              </a:rPr>
              <a:t>    </a:t>
            </a:r>
            <a:r>
              <a:rPr lang="en" sz="1200" dirty="0">
                <a:solidFill>
                  <a:srgbClr val="CC0000"/>
                </a:solidFill>
                <a:latin typeface="Courier New"/>
                <a:ea typeface="Courier New"/>
                <a:cs typeface="Courier New"/>
                <a:sym typeface="Courier New"/>
              </a:rPr>
              <a:t>includeSetupPageInto(newPageContent)</a:t>
            </a:r>
            <a:r>
              <a:rPr lang="en" sz="1200" dirty="0">
                <a:solidFill>
                  <a:srgbClr val="315114"/>
                </a:solidFill>
                <a:latin typeface="Courier New"/>
                <a:ea typeface="Courier New"/>
                <a:cs typeface="Courier New"/>
                <a:sym typeface="Courier New"/>
              </a:rPr>
              <a:t> </a:t>
            </a:r>
            <a:r>
              <a:rPr lang="en" sz="1200" dirty="0">
                <a:solidFill>
                  <a:srgbClr val="434343"/>
                </a:solidFill>
                <a:latin typeface="Courier New"/>
                <a:ea typeface="Courier New"/>
                <a:cs typeface="Courier New"/>
                <a:sym typeface="Courier New"/>
              </a:rPr>
              <a:t>-&gt;</a:t>
            </a:r>
            <a:r>
              <a:rPr lang="en" sz="1200" dirty="0">
                <a:solidFill>
                  <a:srgbClr val="315114"/>
                </a:solidFill>
                <a:latin typeface="Courier New"/>
                <a:ea typeface="Courier New"/>
                <a:cs typeface="Courier New"/>
                <a:sym typeface="Courier New"/>
              </a:rPr>
              <a:t> includeSetupPage()</a:t>
            </a:r>
          </a:p>
          <a:p>
            <a:pPr marL="0" lvl="0" indent="0" rtl="0">
              <a:lnSpc>
                <a:spcPct val="100000"/>
              </a:lnSpc>
              <a:spcBef>
                <a:spcPts val="500"/>
              </a:spcBef>
              <a:buNone/>
            </a:pPr>
            <a:endParaRPr sz="1200" dirty="0">
              <a:solidFill>
                <a:srgbClr val="CC0000"/>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643" name="Shape 64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
        <p:nvSpPr>
          <p:cNvPr id="644" name="Shape 644"/>
          <p:cNvSpPr txBox="1"/>
          <p:nvPr/>
        </p:nvSpPr>
        <p:spPr>
          <a:xfrm>
            <a:off x="7198700" y="2380667"/>
            <a:ext cx="1803599" cy="335099"/>
          </a:xfrm>
          <a:prstGeom prst="rect">
            <a:avLst/>
          </a:prstGeom>
          <a:noFill/>
          <a:ln>
            <a:noFill/>
          </a:ln>
        </p:spPr>
        <p:txBody>
          <a:bodyPr lIns="91425" tIns="91425" rIns="91425" bIns="91425" anchor="t" anchorCtr="0">
            <a:noAutofit/>
          </a:bodyPr>
          <a:lstStyle/>
          <a:p>
            <a:pPr>
              <a:spcBef>
                <a:spcPts val="0"/>
              </a:spcBef>
              <a:buNone/>
            </a:pPr>
            <a:r>
              <a:rPr lang="en" dirty="0">
                <a:solidFill>
                  <a:srgbClr val="CC0000"/>
                </a:solidFill>
                <a:latin typeface="Calibri"/>
                <a:ea typeface="Calibri"/>
                <a:cs typeface="Calibri"/>
                <a:sym typeface="Calibri"/>
              </a:rPr>
              <a:t>A detail revealed</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marL="0" lvl="0" indent="0" rtl="0">
              <a:lnSpc>
                <a:spcPct val="100000"/>
              </a:lnSpc>
              <a:spcBef>
                <a:spcPts val="500"/>
              </a:spcBef>
              <a:buNone/>
            </a:pPr>
            <a:endParaRPr sz="1200" dirty="0">
              <a:solidFill>
                <a:srgbClr val="315114"/>
              </a:solidFill>
              <a:latin typeface="Courier New"/>
              <a:ea typeface="Courier New"/>
              <a:cs typeface="Courier New"/>
              <a:sym typeface="Courier New"/>
            </a:endParaRPr>
          </a:p>
          <a:p>
            <a:pPr marL="0" lvl="0" indent="0" rtl="0">
              <a:lnSpc>
                <a:spcPct val="100000"/>
              </a:lnSpc>
              <a:spcBef>
                <a:spcPts val="500"/>
              </a:spcBef>
              <a:spcAft>
                <a:spcPts val="0"/>
              </a:spcAft>
              <a:buNone/>
            </a:pPr>
            <a:r>
              <a:rPr lang="en" sz="1200" dirty="0">
                <a:solidFill>
                  <a:srgbClr val="315114"/>
                </a:solidFill>
                <a:latin typeface="Courier New"/>
                <a:ea typeface="Courier New"/>
                <a:cs typeface="Courier New"/>
                <a:sym typeface="Courier New"/>
              </a:rPr>
              <a:t>    </a:t>
            </a:r>
            <a:r>
              <a:rPr lang="en" sz="1200" dirty="0">
                <a:solidFill>
                  <a:srgbClr val="CC0000"/>
                </a:solidFill>
                <a:latin typeface="Courier New"/>
                <a:ea typeface="Courier New"/>
                <a:cs typeface="Courier New"/>
                <a:sym typeface="Courier New"/>
              </a:rPr>
              <a:t>includeSetupPageInto(newPageContent)</a:t>
            </a:r>
            <a:r>
              <a:rPr lang="en" sz="1200" dirty="0">
                <a:solidFill>
                  <a:srgbClr val="315114"/>
                </a:solidFill>
                <a:latin typeface="Courier New"/>
                <a:ea typeface="Courier New"/>
                <a:cs typeface="Courier New"/>
                <a:sym typeface="Courier New"/>
              </a:rPr>
              <a:t> </a:t>
            </a:r>
            <a:r>
              <a:rPr lang="en" sz="1200" dirty="0">
                <a:solidFill>
                  <a:srgbClr val="434343"/>
                </a:solidFill>
                <a:latin typeface="Courier New"/>
                <a:ea typeface="Courier New"/>
                <a:cs typeface="Courier New"/>
                <a:sym typeface="Courier New"/>
              </a:rPr>
              <a:t>-&gt;</a:t>
            </a:r>
            <a:r>
              <a:rPr lang="en" sz="1200" dirty="0">
                <a:solidFill>
                  <a:srgbClr val="315114"/>
                </a:solidFill>
                <a:latin typeface="Courier New"/>
                <a:ea typeface="Courier New"/>
                <a:cs typeface="Courier New"/>
                <a:sym typeface="Courier New"/>
              </a:rPr>
              <a:t> includeSetupPage()</a:t>
            </a:r>
          </a:p>
          <a:p>
            <a:pPr marL="0" lvl="0" indent="0" rtl="0">
              <a:lnSpc>
                <a:spcPct val="100000"/>
              </a:lnSpc>
              <a:spcBef>
                <a:spcPts val="500"/>
              </a:spcBef>
              <a:spcAft>
                <a:spcPts val="0"/>
              </a:spcAft>
              <a:buNone/>
            </a:pPr>
            <a:endParaRPr sz="1200" dirty="0">
              <a:solidFill>
                <a:srgbClr val="315114"/>
              </a:solidFill>
              <a:latin typeface="Courier New"/>
              <a:ea typeface="Courier New"/>
              <a:cs typeface="Courier New"/>
              <a:sym typeface="Courier New"/>
            </a:endParaRPr>
          </a:p>
          <a:p>
            <a:pPr marL="0" lvl="0" indent="0" rtl="0">
              <a:lnSpc>
                <a:spcPct val="100000"/>
              </a:lnSpc>
              <a:spcBef>
                <a:spcPts val="500"/>
              </a:spcBef>
              <a:spcAft>
                <a:spcPts val="0"/>
              </a:spcAft>
              <a:buNone/>
            </a:pPr>
            <a:r>
              <a:rPr lang="en" sz="1200" dirty="0">
                <a:solidFill>
                  <a:srgbClr val="315114"/>
                </a:solidFill>
                <a:latin typeface="Courier New"/>
                <a:ea typeface="Courier New"/>
                <a:cs typeface="Courier New"/>
                <a:sym typeface="Courier New"/>
              </a:rPr>
              <a:t>    </a:t>
            </a:r>
            <a:r>
              <a:rPr lang="en" sz="1200" dirty="0">
                <a:solidFill>
                  <a:srgbClr val="CC0000"/>
                </a:solidFill>
                <a:latin typeface="Courier New"/>
                <a:ea typeface="Courier New"/>
                <a:cs typeface="Courier New"/>
                <a:sym typeface="Courier New"/>
              </a:rPr>
              <a:t>assertEquals(message, expected, actual)</a:t>
            </a:r>
          </a:p>
          <a:p>
            <a:pPr lvl="0" rtl="0">
              <a:lnSpc>
                <a:spcPct val="100000"/>
              </a:lnSpc>
              <a:spcBef>
                <a:spcPts val="500"/>
              </a:spcBef>
              <a:buNone/>
            </a:pPr>
            <a:endParaRPr dirty="0">
              <a:solidFill>
                <a:srgbClr val="575756"/>
              </a:solidFill>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1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dirty="0">
              <a:solidFill>
                <a:srgbClr val="60912B"/>
              </a:solidFill>
            </a:endParaRPr>
          </a:p>
          <a:p>
            <a:pPr marL="457200" lvl="0" indent="0" rtl="0">
              <a:lnSpc>
                <a:spcPct val="100000"/>
              </a:lnSpc>
              <a:spcBef>
                <a:spcPts val="500"/>
              </a:spcBef>
              <a:buNone/>
            </a:pPr>
            <a:endParaRPr dirty="0">
              <a:solidFill>
                <a:srgbClr val="60912B"/>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651" name="Shape 65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
        <p:nvSpPr>
          <p:cNvPr id="652" name="Shape 652"/>
          <p:cNvSpPr txBox="1"/>
          <p:nvPr/>
        </p:nvSpPr>
        <p:spPr>
          <a:xfrm>
            <a:off x="7198700" y="2394831"/>
            <a:ext cx="1803599" cy="335099"/>
          </a:xfrm>
          <a:prstGeom prst="rect">
            <a:avLst/>
          </a:prstGeom>
          <a:noFill/>
          <a:ln>
            <a:noFill/>
          </a:ln>
        </p:spPr>
        <p:txBody>
          <a:bodyPr lIns="91425" tIns="91425" rIns="91425" bIns="91425" anchor="t" anchorCtr="0">
            <a:noAutofit/>
          </a:bodyPr>
          <a:lstStyle/>
          <a:p>
            <a:pPr lvl="0" rtl="0">
              <a:spcBef>
                <a:spcPts val="0"/>
              </a:spcBef>
              <a:buNone/>
            </a:pPr>
            <a:r>
              <a:rPr lang="en" dirty="0">
                <a:solidFill>
                  <a:srgbClr val="CC0000"/>
                </a:solidFill>
                <a:latin typeface="Calibri"/>
                <a:ea typeface="Calibri"/>
                <a:cs typeface="Calibri"/>
                <a:sym typeface="Calibri"/>
              </a:rPr>
              <a:t>A detail revealed</a:t>
            </a:r>
          </a:p>
        </p:txBody>
      </p:sp>
      <p:sp>
        <p:nvSpPr>
          <p:cNvPr id="653" name="Shape 653"/>
          <p:cNvSpPr txBox="1"/>
          <p:nvPr/>
        </p:nvSpPr>
        <p:spPr>
          <a:xfrm>
            <a:off x="5816801" y="2898887"/>
            <a:ext cx="3327200" cy="896999"/>
          </a:xfrm>
          <a:prstGeom prst="rect">
            <a:avLst/>
          </a:prstGeom>
          <a:noFill/>
          <a:ln>
            <a:noFill/>
          </a:ln>
        </p:spPr>
        <p:txBody>
          <a:bodyPr lIns="91425" tIns="91425" rIns="91425" bIns="91425" anchor="t" anchorCtr="0">
            <a:noAutofit/>
          </a:bodyPr>
          <a:lstStyle/>
          <a:p>
            <a:pPr lvl="0" rtl="0">
              <a:spcBef>
                <a:spcPts val="500"/>
              </a:spcBef>
              <a:spcAft>
                <a:spcPts val="500"/>
              </a:spcAft>
              <a:buNone/>
            </a:pPr>
            <a:r>
              <a:rPr lang="en" sz="1200" dirty="0">
                <a:solidFill>
                  <a:srgbClr val="434343"/>
                </a:solidFill>
                <a:latin typeface="Courier New"/>
                <a:ea typeface="Courier New"/>
                <a:cs typeface="Courier New"/>
                <a:sym typeface="Courier New"/>
              </a:rPr>
              <a:t>How many times have you read the “message” and thought it was the “expected”?</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Shape 65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660" name="Shape 66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public Money calculatePay(Employee e) throws InvalidEmployeeType {</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switch (e.type) {</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case COMMISIONED:</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return calculateCommisionedPay(e);</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case HOURLY:</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return calculateHourlyPay(e);</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case SALARIED:</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return calculateSalariedPay(e);</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default:</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throw new InvalidEmployeeType(e.type);</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a:t>
            </a:r>
          </a:p>
          <a:p>
            <a:pPr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667" name="Shape 66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public abstract class Employee {</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public abstract Money calculatePay();</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rtl="0">
              <a:lnSpc>
                <a:spcPct val="100000"/>
              </a:lnSpc>
              <a:spcBef>
                <a:spcPts val="500"/>
              </a:spcBef>
              <a:spcAft>
                <a:spcPts val="0"/>
              </a:spcAft>
              <a:buNone/>
            </a:pPr>
            <a:endParaRPr sz="1200" dirty="0">
              <a:solidFill>
                <a:schemeClr val="lt2"/>
              </a:solidFill>
              <a:latin typeface="Courier New"/>
              <a:ea typeface="Courier New"/>
              <a:cs typeface="Courier New"/>
              <a:sym typeface="Courier New"/>
            </a:endParaRPr>
          </a:p>
          <a:p>
            <a:pPr rtl="0">
              <a:lnSpc>
                <a:spcPct val="100000"/>
              </a:lnSpc>
              <a:spcBef>
                <a:spcPts val="500"/>
              </a:spcBef>
              <a:spcAft>
                <a:spcPts val="0"/>
              </a:spcAft>
              <a:buNone/>
            </a:pPr>
            <a:endParaRPr sz="1200" dirty="0">
              <a:solidFill>
                <a:schemeClr val="lt2"/>
              </a:solidFill>
              <a:latin typeface="Courier New"/>
              <a:ea typeface="Courier New"/>
              <a:cs typeface="Courier New"/>
              <a:sym typeface="Courier New"/>
            </a:endParaRP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public interface EmployeeFactory {</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public Employee makeEmployee(EmployeeRecord r) throws InvalidEmployeeType;</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rtl="0">
              <a:lnSpc>
                <a:spcPct val="100000"/>
              </a:lnSpc>
              <a:spcBef>
                <a:spcPts val="500"/>
              </a:spcBef>
              <a:spcAft>
                <a:spcPts val="0"/>
              </a:spcAft>
              <a:buNone/>
            </a:pPr>
            <a:endParaRPr sz="1200" dirty="0">
              <a:solidFill>
                <a:schemeClr val="lt2"/>
              </a:solidFill>
              <a:latin typeface="Courier New"/>
              <a:ea typeface="Courier New"/>
              <a:cs typeface="Courier New"/>
              <a:sym typeface="Courier New"/>
            </a:endParaRPr>
          </a:p>
          <a:p>
            <a:pPr lvl="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p:txBody>
      </p:sp>
      <p:sp>
        <p:nvSpPr>
          <p:cNvPr id="674" name="Shape 67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public class EmployeeFactoryImpl implements EmployeeFactory {</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public Employee </a:t>
            </a:r>
            <a:r>
              <a:rPr lang="en" sz="1200" dirty="0" smtClean="0">
                <a:solidFill>
                  <a:schemeClr val="lt2"/>
                </a:solidFill>
                <a:latin typeface="Courier New"/>
                <a:ea typeface="Courier New"/>
                <a:cs typeface="Courier New"/>
                <a:sym typeface="Courier New"/>
              </a:rPr>
              <a:t>makeEmployee(EmployeeRecord </a:t>
            </a:r>
            <a:r>
              <a:rPr lang="en" sz="1200" dirty="0">
                <a:solidFill>
                  <a:schemeClr val="lt2"/>
                </a:solidFill>
                <a:latin typeface="Courier New"/>
                <a:ea typeface="Courier New"/>
                <a:cs typeface="Courier New"/>
                <a:sym typeface="Courier New"/>
              </a:rPr>
              <a:t>r) throws InvalidEmployeeType {</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switch (r.type) {</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case COMMISIONED:</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return new CommissionedEmployee(r);</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case HOURLY:</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return new HourlyEmployee(r);</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case SALARIED:</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return new SalariedEmployee(r);</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default:</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throw new InvalidEmployeeType(r.type);</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a:t>
            </a:r>
          </a:p>
          <a:p>
            <a:pPr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lvl="0" rtl="0">
              <a:lnSpc>
                <a:spcPct val="100000"/>
              </a:lnSpc>
              <a:spcBef>
                <a:spcPts val="500"/>
              </a:spcBef>
              <a:spcAft>
                <a:spcPts val="0"/>
              </a:spcAft>
              <a:buNone/>
            </a:pPr>
            <a:endParaRPr sz="1200" dirty="0">
              <a:solidFill>
                <a:schemeClr val="lt2"/>
              </a:solidFill>
              <a:latin typeface="Courier New"/>
              <a:ea typeface="Courier New"/>
              <a:cs typeface="Courier New"/>
              <a:sym typeface="Courier New"/>
            </a:endParaRPr>
          </a:p>
        </p:txBody>
      </p:sp>
      <p:sp>
        <p:nvSpPr>
          <p:cNvPr id="681" name="Shape 68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688" name="Shape 68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46612" y="785040"/>
            <a:ext cx="8250899" cy="615299"/>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700" b="1">
                <a:solidFill>
                  <a:srgbClr val="60912B"/>
                </a:solidFill>
                <a:latin typeface="Calibri"/>
                <a:ea typeface="Calibri"/>
                <a:cs typeface="Calibri"/>
                <a:sym typeface="Calibri"/>
              </a:rPr>
              <a:t>Code maintenance costs</a:t>
            </a:r>
          </a:p>
        </p:txBody>
      </p:sp>
      <p:sp>
        <p:nvSpPr>
          <p:cNvPr id="123" name="Shape 123"/>
          <p:cNvSpPr txBox="1">
            <a:spLocks noGrp="1"/>
          </p:cNvSpPr>
          <p:nvPr>
            <p:ph type="body" idx="1"/>
          </p:nvPr>
        </p:nvSpPr>
        <p:spPr>
          <a:xfrm>
            <a:off x="446612" y="1400306"/>
            <a:ext cx="8250899" cy="3388800"/>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The Equation of Software Design:				</a:t>
            </a:r>
          </a:p>
          <a:p>
            <a:pPr lvl="0" indent="457200" rtl="0">
              <a:lnSpc>
                <a:spcPct val="115000"/>
              </a:lnSpc>
              <a:spcBef>
                <a:spcPts val="0"/>
              </a:spcBef>
              <a:spcAft>
                <a:spcPts val="0"/>
              </a:spcAft>
              <a:buClr>
                <a:srgbClr val="000000"/>
              </a:buClr>
              <a:buFont typeface="Arial"/>
              <a:buNone/>
            </a:pPr>
            <a:endParaRPr sz="1800">
              <a:solidFill>
                <a:srgbClr val="575756"/>
              </a:solidFill>
            </a:endParaRPr>
          </a:p>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124" name="Shape 12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
        <p:nvSpPr>
          <p:cNvPr id="125" name="Shape 125"/>
          <p:cNvSpPr txBox="1"/>
          <p:nvPr/>
        </p:nvSpPr>
        <p:spPr>
          <a:xfrm>
            <a:off x="4302675" y="1593625"/>
            <a:ext cx="2708999" cy="1182300"/>
          </a:xfrm>
          <a:prstGeom prst="rect">
            <a:avLst/>
          </a:prstGeom>
          <a:noFill/>
          <a:ln>
            <a:noFill/>
          </a:ln>
        </p:spPr>
        <p:txBody>
          <a:bodyPr lIns="91425" tIns="91425" rIns="91425" bIns="91425" anchor="t" anchorCtr="0">
            <a:noAutofit/>
          </a:bodyPr>
          <a:lstStyle/>
          <a:p>
            <a:pPr lvl="0" rtl="0">
              <a:spcBef>
                <a:spcPts val="500"/>
              </a:spcBef>
              <a:buNone/>
            </a:pPr>
            <a:r>
              <a:rPr lang="en">
                <a:solidFill>
                  <a:srgbClr val="575756"/>
                </a:solidFill>
                <a:latin typeface="Calibri"/>
                <a:ea typeface="Calibri"/>
                <a:cs typeface="Calibri"/>
                <a:sym typeface="Calibri"/>
              </a:rPr>
              <a:t>D   - Desirability</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Vn - Value now</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Vf  - Future value</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Ei   - Effort of implementation</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Em - Effort of maintenance</a:t>
            </a:r>
          </a:p>
          <a:p>
            <a:pPr lvl="0" rtl="0">
              <a:spcBef>
                <a:spcPts val="0"/>
              </a:spcBef>
              <a:buNone/>
            </a:pPr>
            <a:endParaRPr/>
          </a:p>
        </p:txBody>
      </p:sp>
      <p:pic>
        <p:nvPicPr>
          <p:cNvPr id="126" name="Shape 126"/>
          <p:cNvPicPr preferRelativeResize="0"/>
          <p:nvPr/>
        </p:nvPicPr>
        <p:blipFill>
          <a:blip r:embed="rId3">
            <a:alphaModFix/>
          </a:blip>
          <a:stretch>
            <a:fillRect/>
          </a:stretch>
        </p:blipFill>
        <p:spPr>
          <a:xfrm>
            <a:off x="806199" y="3062724"/>
            <a:ext cx="1741800" cy="1741800"/>
          </a:xfrm>
          <a:prstGeom prst="rect">
            <a:avLst/>
          </a:prstGeom>
          <a:noFill/>
          <a:ln>
            <a:noFill/>
          </a:ln>
        </p:spPr>
      </p:pic>
      <p:sp>
        <p:nvSpPr>
          <p:cNvPr id="127" name="Shape 127"/>
          <p:cNvSpPr/>
          <p:nvPr/>
        </p:nvSpPr>
        <p:spPr>
          <a:xfrm>
            <a:off x="2929000" y="3795550"/>
            <a:ext cx="674100" cy="4494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28" name="Shape 128"/>
          <p:cNvPicPr preferRelativeResize="0"/>
          <p:nvPr/>
        </p:nvPicPr>
        <p:blipFill>
          <a:blip r:embed="rId4">
            <a:alphaModFix/>
          </a:blip>
          <a:stretch>
            <a:fillRect/>
          </a:stretch>
        </p:blipFill>
        <p:spPr>
          <a:xfrm>
            <a:off x="4008069" y="3062725"/>
            <a:ext cx="1542228" cy="1726374"/>
          </a:xfrm>
          <a:prstGeom prst="rect">
            <a:avLst/>
          </a:prstGeom>
          <a:noFill/>
          <a:ln>
            <a:noFill/>
          </a:ln>
        </p:spPr>
      </p:pic>
      <p:pic>
        <p:nvPicPr>
          <p:cNvPr id="129" name="Shape 129"/>
          <p:cNvPicPr preferRelativeResize="0"/>
          <p:nvPr/>
        </p:nvPicPr>
        <p:blipFill>
          <a:blip r:embed="rId5">
            <a:alphaModFix/>
          </a:blip>
          <a:stretch>
            <a:fillRect/>
          </a:stretch>
        </p:blipFill>
        <p:spPr>
          <a:xfrm>
            <a:off x="815850" y="1760912"/>
            <a:ext cx="1666875" cy="695325"/>
          </a:xfrm>
          <a:prstGeom prst="rect">
            <a:avLst/>
          </a:prstGeom>
          <a:noFill/>
          <a:ln>
            <a:noFill/>
          </a:ln>
        </p:spPr>
      </p:pic>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Shape 69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rtl="0">
              <a:lnSpc>
                <a:spcPct val="100000"/>
              </a:lnSpc>
              <a:spcBef>
                <a:spcPts val="500"/>
              </a:spcBef>
              <a:buNone/>
            </a:pPr>
            <a:endParaRPr dirty="0">
              <a:solidFill>
                <a:srgbClr val="575756"/>
              </a:solidFill>
            </a:endParaRP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public void open(File f, FileCommand c) {</a:t>
            </a:r>
          </a:p>
          <a:p>
            <a:pPr marL="9144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f.open();</a:t>
            </a:r>
          </a:p>
          <a:p>
            <a:pPr marL="9144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c.process(f);</a:t>
            </a:r>
          </a:p>
          <a:p>
            <a:pPr marL="9144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f.close();</a:t>
            </a:r>
          </a:p>
          <a:p>
            <a:pPr marL="457200" indent="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695" name="Shape 69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
        <p:nvSpPr>
          <p:cNvPr id="696" name="Shape 696"/>
          <p:cNvSpPr txBox="1"/>
          <p:nvPr/>
        </p:nvSpPr>
        <p:spPr>
          <a:xfrm>
            <a:off x="6116025" y="2999702"/>
            <a:ext cx="2960699" cy="940200"/>
          </a:xfrm>
          <a:prstGeom prst="rect">
            <a:avLst/>
          </a:prstGeom>
          <a:noFill/>
          <a:ln>
            <a:noFill/>
          </a:ln>
        </p:spPr>
        <p:txBody>
          <a:bodyPr lIns="91425" tIns="91425" rIns="91425" bIns="91425" anchor="t" anchorCtr="0">
            <a:noAutofit/>
          </a:bodyPr>
          <a:lstStyle/>
          <a:p>
            <a:pPr rtl="0">
              <a:spcBef>
                <a:spcPts val="0"/>
              </a:spcBef>
              <a:buNone/>
            </a:pPr>
            <a:r>
              <a:rPr lang="en" dirty="0">
                <a:solidFill>
                  <a:srgbClr val="434343"/>
                </a:solidFill>
                <a:latin typeface="Calibri"/>
                <a:ea typeface="Calibri"/>
                <a:cs typeface="Calibri"/>
                <a:sym typeface="Calibri"/>
              </a:rPr>
              <a:t>This will not depend on a </a:t>
            </a:r>
          </a:p>
          <a:p>
            <a:pPr>
              <a:spcBef>
                <a:spcPts val="0"/>
              </a:spcBef>
              <a:buNone/>
            </a:pPr>
            <a:r>
              <a:rPr lang="en" dirty="0">
                <a:solidFill>
                  <a:srgbClr val="434343"/>
                </a:solidFill>
                <a:latin typeface="Calibri"/>
                <a:ea typeface="Calibri"/>
                <a:cs typeface="Calibri"/>
                <a:sym typeface="Calibri"/>
              </a:rPr>
              <a:t>previous state of the system.</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lvl="0" rtl="0">
              <a:lnSpc>
                <a:spcPct val="100000"/>
              </a:lnSpc>
              <a:spcBef>
                <a:spcPts val="500"/>
              </a:spcBef>
              <a:spcAft>
                <a:spcPts val="0"/>
              </a:spcAft>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703" name="Shape 70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Shape 70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rtl="0">
              <a:lnSpc>
                <a:spcPct val="100000"/>
              </a:lnSpc>
              <a:spcBef>
                <a:spcPts val="500"/>
              </a:spcBef>
              <a:buNone/>
            </a:pPr>
            <a:endParaRPr dirty="0">
              <a:solidFill>
                <a:srgbClr val="575756"/>
              </a:solidFill>
            </a:endParaRPr>
          </a:p>
          <a:p>
            <a:pPr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User u = authorizer.login(username, password);</a:t>
            </a:r>
          </a:p>
          <a:p>
            <a:pPr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if (u != null) {</a:t>
            </a:r>
          </a:p>
          <a:p>
            <a:pPr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  ..</a:t>
            </a:r>
          </a:p>
          <a:p>
            <a:pPr lvl="0" indent="457200" rtl="0">
              <a:lnSpc>
                <a:spcPct val="100000"/>
              </a:lnSpc>
              <a:spcBef>
                <a:spcPts val="500"/>
              </a:spcBef>
              <a:spcAft>
                <a:spcPts val="0"/>
              </a:spcAft>
              <a:buNone/>
            </a:pPr>
            <a:r>
              <a:rPr lang="en" sz="1200" dirty="0">
                <a:solidFill>
                  <a:srgbClr val="CC0000"/>
                </a:solidFill>
                <a:latin typeface="Courier New"/>
                <a:ea typeface="Courier New"/>
                <a:cs typeface="Courier New"/>
                <a:sym typeface="Courier New"/>
              </a:rPr>
              <a:t>}</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710" name="Shape 71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
        <p:nvSpPr>
          <p:cNvPr id="711" name="Shape 711"/>
          <p:cNvSpPr txBox="1"/>
          <p:nvPr/>
        </p:nvSpPr>
        <p:spPr>
          <a:xfrm>
            <a:off x="6894025" y="3219822"/>
            <a:ext cx="1944899" cy="659099"/>
          </a:xfrm>
          <a:prstGeom prst="rect">
            <a:avLst/>
          </a:prstGeom>
          <a:noFill/>
          <a:ln>
            <a:noFill/>
          </a:ln>
        </p:spPr>
        <p:txBody>
          <a:bodyPr lIns="91425" tIns="91425" rIns="91425" bIns="91425" anchor="t" anchorCtr="0">
            <a:noAutofit/>
          </a:bodyPr>
          <a:lstStyle/>
          <a:p>
            <a:pPr rtl="0">
              <a:spcBef>
                <a:spcPts val="0"/>
              </a:spcBef>
              <a:buNone/>
            </a:pPr>
            <a:r>
              <a:rPr lang="en" dirty="0">
                <a:solidFill>
                  <a:srgbClr val="434343"/>
                </a:solidFill>
                <a:latin typeface="Calibri"/>
                <a:ea typeface="Calibri"/>
                <a:cs typeface="Calibri"/>
                <a:sym typeface="Calibri"/>
              </a:rPr>
              <a:t>Authorizer should know </a:t>
            </a:r>
          </a:p>
          <a:p>
            <a:pPr>
              <a:spcBef>
                <a:spcPts val="0"/>
              </a:spcBef>
              <a:buNone/>
            </a:pPr>
            <a:r>
              <a:rPr lang="en" dirty="0">
                <a:solidFill>
                  <a:srgbClr val="434343"/>
                </a:solidFill>
                <a:latin typeface="Calibri"/>
                <a:ea typeface="Calibri"/>
                <a:cs typeface="Calibri"/>
                <a:sym typeface="Calibri"/>
              </a:rPr>
              <a:t>the result of login.</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lvl="0" rtl="0">
              <a:lnSpc>
                <a:spcPct val="100000"/>
              </a:lnSpc>
              <a:spcBef>
                <a:spcPts val="500"/>
              </a:spcBef>
              <a:buNone/>
            </a:pPr>
            <a:endParaRPr dirty="0">
              <a:solidFill>
                <a:srgbClr val="575756"/>
              </a:solidFill>
            </a:endParaRPr>
          </a:p>
          <a:p>
            <a:pPr lvl="0" indent="45720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authorizer.login(username, password);</a:t>
            </a:r>
          </a:p>
          <a:p>
            <a:pPr lvl="0" indent="45720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if (authorizer.isLoggedIn()) {</a:t>
            </a:r>
          </a:p>
          <a:p>
            <a:pPr lvl="0" indent="45720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  ..</a:t>
            </a:r>
          </a:p>
          <a:p>
            <a:pPr lvl="0" indent="457200" rtl="0">
              <a:lnSpc>
                <a:spcPct val="100000"/>
              </a:lnSpc>
              <a:spcBef>
                <a:spcPts val="500"/>
              </a:spcBef>
              <a:spcAft>
                <a:spcPts val="0"/>
              </a:spcAft>
              <a:buNone/>
            </a:pPr>
            <a:r>
              <a:rPr lang="en" sz="1200" dirty="0">
                <a:solidFill>
                  <a:schemeClr val="lt2"/>
                </a:solidFill>
                <a:latin typeface="Courier New"/>
                <a:ea typeface="Courier New"/>
                <a:cs typeface="Courier New"/>
                <a:sym typeface="Courier New"/>
              </a:rPr>
              <a:t>}</a:t>
            </a: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718" name="Shape 71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
        <p:nvSpPr>
          <p:cNvPr id="719" name="Shape 719"/>
          <p:cNvSpPr txBox="1"/>
          <p:nvPr/>
        </p:nvSpPr>
        <p:spPr>
          <a:xfrm>
            <a:off x="6894025" y="3291830"/>
            <a:ext cx="1944899" cy="659099"/>
          </a:xfrm>
          <a:prstGeom prst="rect">
            <a:avLst/>
          </a:prstGeom>
          <a:noFill/>
          <a:ln>
            <a:noFill/>
          </a:ln>
        </p:spPr>
        <p:txBody>
          <a:bodyPr lIns="91425" tIns="91425" rIns="91425" bIns="91425" anchor="t" anchorCtr="0">
            <a:noAutofit/>
          </a:bodyPr>
          <a:lstStyle/>
          <a:p>
            <a:pPr lvl="0" rtl="0">
              <a:spcBef>
                <a:spcPts val="0"/>
              </a:spcBef>
              <a:buNone/>
            </a:pPr>
            <a:r>
              <a:rPr lang="en" dirty="0">
                <a:solidFill>
                  <a:srgbClr val="434343"/>
                </a:solidFill>
                <a:latin typeface="Calibri"/>
                <a:ea typeface="Calibri"/>
                <a:cs typeface="Calibri"/>
                <a:sym typeface="Calibri"/>
              </a:rPr>
              <a:t>Tell don’t ask!</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prefer (runtime) exceptions instead of returning error codes</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726" name="Shape 72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prefer (runtime) exceptions instead of returning error </a:t>
            </a:r>
            <a:r>
              <a:rPr lang="en" dirty="0" smtClean="0">
                <a:solidFill>
                  <a:srgbClr val="575756"/>
                </a:solidFill>
              </a:rPr>
              <a:t>codes</a:t>
            </a:r>
            <a:br>
              <a:rPr lang="en" dirty="0" smtClean="0">
                <a:solidFill>
                  <a:srgbClr val="575756"/>
                </a:solidFill>
              </a:rPr>
            </a:br>
            <a:endParaRPr dirty="0">
              <a:solidFill>
                <a:srgbClr val="575756"/>
              </a:solidFill>
            </a:endParaRPr>
          </a:p>
          <a:p>
            <a:pPr indent="457200" rtl="0">
              <a:lnSpc>
                <a:spcPct val="100000"/>
              </a:lnSpc>
              <a:spcBef>
                <a:spcPts val="500"/>
              </a:spcBef>
              <a:spcAft>
                <a:spcPts val="0"/>
              </a:spcAft>
              <a:buNone/>
            </a:pPr>
            <a:r>
              <a:rPr lang="en" dirty="0">
                <a:solidFill>
                  <a:srgbClr val="CC0000"/>
                </a:solidFill>
              </a:rPr>
              <a:t>if (deletePage(page) == E_OK) {</a:t>
            </a:r>
          </a:p>
          <a:p>
            <a:pPr indent="457200" rtl="0">
              <a:lnSpc>
                <a:spcPct val="100000"/>
              </a:lnSpc>
              <a:spcBef>
                <a:spcPts val="500"/>
              </a:spcBef>
              <a:spcAft>
                <a:spcPts val="0"/>
              </a:spcAft>
              <a:buNone/>
            </a:pPr>
            <a:r>
              <a:rPr lang="en" dirty="0">
                <a:solidFill>
                  <a:srgbClr val="CC0000"/>
                </a:solidFill>
              </a:rPr>
              <a:t>  ...</a:t>
            </a:r>
          </a:p>
          <a:p>
            <a:pPr lvl="0" indent="457200" rtl="0">
              <a:lnSpc>
                <a:spcPct val="100000"/>
              </a:lnSpc>
              <a:spcBef>
                <a:spcPts val="500"/>
              </a:spcBef>
              <a:spcAft>
                <a:spcPts val="0"/>
              </a:spcAft>
              <a:buNone/>
            </a:pPr>
            <a:r>
              <a:rPr lang="en" dirty="0">
                <a:solidFill>
                  <a:srgbClr val="CC0000"/>
                </a:solidFill>
              </a:rPr>
              <a:t>}</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733" name="Shape 73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
        <p:nvSpPr>
          <p:cNvPr id="734" name="Shape 734"/>
          <p:cNvSpPr txBox="1"/>
          <p:nvPr/>
        </p:nvSpPr>
        <p:spPr>
          <a:xfrm>
            <a:off x="5813425" y="3435846"/>
            <a:ext cx="2949899" cy="810299"/>
          </a:xfrm>
          <a:prstGeom prst="rect">
            <a:avLst/>
          </a:prstGeom>
          <a:noFill/>
          <a:ln>
            <a:noFill/>
          </a:ln>
        </p:spPr>
        <p:txBody>
          <a:bodyPr lIns="91425" tIns="91425" rIns="91425" bIns="91425" anchor="t" anchorCtr="0">
            <a:noAutofit/>
          </a:bodyPr>
          <a:lstStyle/>
          <a:p>
            <a:pPr rtl="0">
              <a:spcBef>
                <a:spcPts val="0"/>
              </a:spcBef>
              <a:buNone/>
            </a:pPr>
            <a:r>
              <a:rPr lang="en" dirty="0">
                <a:solidFill>
                  <a:srgbClr val="434343"/>
                </a:solidFill>
                <a:latin typeface="Calibri"/>
                <a:ea typeface="Calibri"/>
                <a:cs typeface="Calibri"/>
                <a:sym typeface="Calibri"/>
              </a:rPr>
              <a:t>Yikes!! Error processing could be </a:t>
            </a:r>
          </a:p>
          <a:p>
            <a:pPr rtl="0">
              <a:spcBef>
                <a:spcPts val="0"/>
              </a:spcBef>
              <a:buNone/>
            </a:pPr>
            <a:r>
              <a:rPr lang="en" dirty="0">
                <a:solidFill>
                  <a:srgbClr val="434343"/>
                </a:solidFill>
                <a:latin typeface="Calibri"/>
                <a:ea typeface="Calibri"/>
                <a:cs typeface="Calibri"/>
                <a:sym typeface="Calibri"/>
              </a:rPr>
              <a:t>separated from the happy path </a:t>
            </a:r>
          </a:p>
          <a:p>
            <a:pPr>
              <a:spcBef>
                <a:spcPts val="0"/>
              </a:spcBef>
              <a:buNone/>
            </a:pPr>
            <a:r>
              <a:rPr lang="en" dirty="0">
                <a:solidFill>
                  <a:srgbClr val="434343"/>
                </a:solidFill>
                <a:latin typeface="Calibri"/>
                <a:ea typeface="Calibri"/>
                <a:cs typeface="Calibri"/>
                <a:sym typeface="Calibri"/>
              </a:rPr>
              <a:t>when you throw an exception.</a:t>
            </a: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prefer (runtime) exceptions instead of returning error codes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extract try-catch blocks</a:t>
            </a:r>
          </a:p>
          <a:p>
            <a:pPr marL="0" lvl="0" indent="0" rtl="0">
              <a:lnSpc>
                <a:spcPct val="100000"/>
              </a:lnSpc>
              <a:spcBef>
                <a:spcPts val="500"/>
              </a:spcBef>
              <a:spcAft>
                <a:spcPts val="0"/>
              </a:spcAft>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741" name="Shape 74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prefer (runtime) exceptions instead of returning error codes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extract try-catch blocks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never return null</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748" name="Shape 74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
        <p:nvSpPr>
          <p:cNvPr id="749" name="Shape 749"/>
          <p:cNvSpPr/>
          <p:nvPr/>
        </p:nvSpPr>
        <p:spPr>
          <a:xfrm>
            <a:off x="5564925" y="2283718"/>
            <a:ext cx="3133800" cy="1631700"/>
          </a:xfrm>
          <a:prstGeom prst="cloudCallout">
            <a:avLst>
              <a:gd name="adj1" fmla="val -20833"/>
              <a:gd name="adj2" fmla="val 62500"/>
            </a:avLst>
          </a:prstGeom>
          <a:noFill/>
          <a:ln w="9525" cap="flat" cmpd="sng">
            <a:solidFill>
              <a:srgbClr val="CC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50" name="Shape 750"/>
          <p:cNvSpPr txBox="1"/>
          <p:nvPr/>
        </p:nvSpPr>
        <p:spPr>
          <a:xfrm>
            <a:off x="6165300" y="2716018"/>
            <a:ext cx="2409600" cy="767099"/>
          </a:xfrm>
          <a:prstGeom prst="rect">
            <a:avLst/>
          </a:prstGeom>
          <a:noFill/>
          <a:ln>
            <a:noFill/>
          </a:ln>
        </p:spPr>
        <p:txBody>
          <a:bodyPr lIns="91425" tIns="91425" rIns="91425" bIns="91425" anchor="t" anchorCtr="0">
            <a:noAutofit/>
          </a:bodyPr>
          <a:lstStyle/>
          <a:p>
            <a:pPr rtl="0">
              <a:spcBef>
                <a:spcPts val="0"/>
              </a:spcBef>
              <a:buNone/>
            </a:pPr>
            <a:r>
              <a:rPr lang="en">
                <a:solidFill>
                  <a:srgbClr val="CC0000"/>
                </a:solidFill>
              </a:rPr>
              <a:t>Unless you are a </a:t>
            </a:r>
          </a:p>
          <a:p>
            <a:pPr rtl="0">
              <a:spcBef>
                <a:spcPts val="0"/>
              </a:spcBef>
              <a:buNone/>
            </a:pPr>
            <a:r>
              <a:rPr lang="en">
                <a:solidFill>
                  <a:srgbClr val="CC0000"/>
                </a:solidFill>
              </a:rPr>
              <a:t>NullPointerException</a:t>
            </a:r>
          </a:p>
          <a:p>
            <a:pPr>
              <a:spcBef>
                <a:spcPts val="0"/>
              </a:spcBef>
              <a:buNone/>
            </a:pPr>
            <a:r>
              <a:rPr lang="en">
                <a:solidFill>
                  <a:srgbClr val="CC0000"/>
                </a:solidFill>
              </a:rPr>
              <a:t>pervert!</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prefer (runtime) exceptions instead of returning error codes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extract try-catch blocks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never return null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early exiting loops</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757" name="Shape 75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Shape 763"/>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prefer (runtime) exceptions instead of returning error codes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extract try-catch blocks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never return null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early exiting loops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DRY (Don’t Repeat Yourself)</a:t>
            </a:r>
          </a:p>
          <a:p>
            <a:pPr marL="0" lvl="0" indent="0" rtl="0">
              <a:lnSpc>
                <a:spcPct val="100000"/>
              </a:lnSpc>
              <a:spcBef>
                <a:spcPts val="500"/>
              </a:spcBef>
              <a:spcAft>
                <a:spcPts val="0"/>
              </a:spcAft>
              <a:buNone/>
            </a:pPr>
            <a:endParaRPr sz="1200" dirty="0">
              <a:solidFill>
                <a:schemeClr val="lt2"/>
              </a:solidFill>
              <a:latin typeface="Courier New"/>
              <a:ea typeface="Courier New"/>
              <a:cs typeface="Courier New"/>
              <a:sym typeface="Courier New"/>
            </a:endParaRPr>
          </a:p>
          <a:p>
            <a:pPr lvl="0" rtl="0">
              <a:lnSpc>
                <a:spcPct val="100000"/>
              </a:lnSpc>
              <a:spcBef>
                <a:spcPts val="500"/>
              </a:spcBef>
              <a:spcAft>
                <a:spcPts val="0"/>
              </a:spcAft>
              <a:buNone/>
            </a:pPr>
            <a:endParaRPr dirty="0">
              <a:solidFill>
                <a:srgbClr val="575756"/>
              </a:solidFill>
            </a:endParaRPr>
          </a:p>
          <a:p>
            <a:pPr lvl="0" rtl="0">
              <a:lnSpc>
                <a:spcPct val="100000"/>
              </a:lnSpc>
              <a:spcBef>
                <a:spcPts val="500"/>
              </a:spcBef>
              <a:spcAft>
                <a:spcPts val="0"/>
              </a:spcAft>
              <a:buNone/>
            </a:pPr>
            <a:endParaRPr dirty="0">
              <a:solidFill>
                <a:srgbClr val="575756"/>
              </a:solidFill>
            </a:endParaRPr>
          </a:p>
        </p:txBody>
      </p:sp>
      <p:sp>
        <p:nvSpPr>
          <p:cNvPr id="764" name="Shape 764"/>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sp>
        <p:nvSpPr>
          <p:cNvPr id="765" name="Shape 765"/>
          <p:cNvSpPr/>
          <p:nvPr/>
        </p:nvSpPr>
        <p:spPr>
          <a:xfrm>
            <a:off x="5564925" y="2668242"/>
            <a:ext cx="3133800" cy="1631700"/>
          </a:xfrm>
          <a:prstGeom prst="cloudCallout">
            <a:avLst>
              <a:gd name="adj1" fmla="val -20833"/>
              <a:gd name="adj2" fmla="val 62500"/>
            </a:avLst>
          </a:prstGeom>
          <a:noFill/>
          <a:ln w="9525" cap="flat" cmpd="sng">
            <a:solidFill>
              <a:srgbClr val="CC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66" name="Shape 766"/>
          <p:cNvSpPr txBox="1"/>
          <p:nvPr/>
        </p:nvSpPr>
        <p:spPr>
          <a:xfrm>
            <a:off x="6165300" y="3100542"/>
            <a:ext cx="2409600" cy="767099"/>
          </a:xfrm>
          <a:prstGeom prst="rect">
            <a:avLst/>
          </a:prstGeom>
          <a:noFill/>
          <a:ln>
            <a:noFill/>
          </a:ln>
        </p:spPr>
        <p:txBody>
          <a:bodyPr lIns="91425" tIns="91425" rIns="91425" bIns="91425" anchor="t" anchorCtr="0">
            <a:noAutofit/>
          </a:bodyPr>
          <a:lstStyle/>
          <a:p>
            <a:pPr rtl="0">
              <a:spcBef>
                <a:spcPts val="0"/>
              </a:spcBef>
              <a:buNone/>
            </a:pPr>
            <a:r>
              <a:rPr lang="en">
                <a:solidFill>
                  <a:srgbClr val="CC0000"/>
                </a:solidFill>
              </a:rPr>
              <a:t>Forget copy-paste </a:t>
            </a:r>
          </a:p>
          <a:p>
            <a:pPr lvl="0" rtl="0">
              <a:spcBef>
                <a:spcPts val="0"/>
              </a:spcBef>
              <a:buNone/>
            </a:pPr>
            <a:r>
              <a:rPr lang="en">
                <a:solidFill>
                  <a:srgbClr val="CC0000"/>
                </a:solidFill>
              </a:rPr>
              <a:t>programming.</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46612" y="785040"/>
            <a:ext cx="8250899" cy="615299"/>
          </a:xfrm>
          <a:prstGeom prst="rect">
            <a:avLst/>
          </a:prstGeom>
          <a:noFill/>
          <a:ln>
            <a:noFill/>
          </a:ln>
        </p:spPr>
        <p:txBody>
          <a:bodyPr lIns="0" tIns="45725" rIns="91425" bIns="45725" anchor="t" anchorCtr="0">
            <a:noAutofit/>
          </a:bodyPr>
          <a:lstStyle/>
          <a:p>
            <a:pPr marL="0" marR="0" lvl="0" indent="0" algn="l" rtl="0">
              <a:spcBef>
                <a:spcPts val="0"/>
              </a:spcBef>
              <a:buClr>
                <a:srgbClr val="60912B"/>
              </a:buClr>
              <a:buSzPct val="25000"/>
              <a:buFont typeface="Calibri"/>
              <a:buNone/>
            </a:pPr>
            <a:r>
              <a:rPr lang="en" sz="1700" b="1">
                <a:solidFill>
                  <a:srgbClr val="60912B"/>
                </a:solidFill>
                <a:latin typeface="Calibri"/>
                <a:ea typeface="Calibri"/>
                <a:cs typeface="Calibri"/>
                <a:sym typeface="Calibri"/>
              </a:rPr>
              <a:t>Code maintenance costs</a:t>
            </a:r>
          </a:p>
        </p:txBody>
      </p:sp>
      <p:sp>
        <p:nvSpPr>
          <p:cNvPr id="136" name="Shape 136"/>
          <p:cNvSpPr txBox="1">
            <a:spLocks noGrp="1"/>
          </p:cNvSpPr>
          <p:nvPr>
            <p:ph type="body" idx="1"/>
          </p:nvPr>
        </p:nvSpPr>
        <p:spPr>
          <a:xfrm>
            <a:off x="446612" y="1400306"/>
            <a:ext cx="8250899" cy="3388800"/>
          </a:xfrm>
          <a:prstGeom prst="rect">
            <a:avLst/>
          </a:prstGeom>
          <a:noFill/>
          <a:ln>
            <a:noFill/>
          </a:ln>
        </p:spPr>
        <p:txBody>
          <a:bodyPr lIns="0" tIns="45725" rIns="91425" bIns="457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a:solidFill>
                  <a:srgbClr val="575756"/>
                </a:solidFill>
              </a:rPr>
              <a:t>The Equation of Software Design:				</a:t>
            </a:r>
          </a:p>
          <a:p>
            <a:pPr lvl="0" indent="457200" rtl="0">
              <a:lnSpc>
                <a:spcPct val="115000"/>
              </a:lnSpc>
              <a:spcBef>
                <a:spcPts val="0"/>
              </a:spcBef>
              <a:spcAft>
                <a:spcPts val="0"/>
              </a:spcAft>
              <a:buClr>
                <a:srgbClr val="000000"/>
              </a:buClr>
              <a:buFont typeface="Arial"/>
              <a:buNone/>
            </a:pPr>
            <a:endParaRPr sz="1800">
              <a:solidFill>
                <a:srgbClr val="575756"/>
              </a:solidFill>
            </a:endParaRPr>
          </a:p>
          <a:p>
            <a:pPr marR="0" lvl="0" algn="l" rtl="0">
              <a:lnSpc>
                <a:spcPct val="100000"/>
              </a:lnSpc>
              <a:spcBef>
                <a:spcPts val="500"/>
              </a:spcBef>
              <a:spcAft>
                <a:spcPts val="500"/>
              </a:spcAft>
              <a:buNone/>
            </a:pPr>
            <a:endParaRPr sz="1400" b="0" i="0" u="none" strike="noStrike" cap="none" baseline="0">
              <a:solidFill>
                <a:srgbClr val="575756"/>
              </a:solidFill>
              <a:latin typeface="Calibri"/>
              <a:ea typeface="Calibri"/>
              <a:cs typeface="Calibri"/>
              <a:sym typeface="Calibri"/>
            </a:endParaRPr>
          </a:p>
        </p:txBody>
      </p:sp>
      <p:sp>
        <p:nvSpPr>
          <p:cNvPr id="137" name="Shape 13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Font typeface="Arial"/>
              <a:buNone/>
            </a:pPr>
            <a:endParaRPr sz="1200" b="0" i="0" u="none" strike="noStrike" cap="none" baseline="0">
              <a:solidFill>
                <a:srgbClr val="7F7F7F"/>
              </a:solidFill>
              <a:latin typeface="Calibri"/>
              <a:ea typeface="Calibri"/>
              <a:cs typeface="Calibri"/>
              <a:sym typeface="Calibri"/>
            </a:endParaRPr>
          </a:p>
        </p:txBody>
      </p:sp>
      <p:sp>
        <p:nvSpPr>
          <p:cNvPr id="138" name="Shape 138"/>
          <p:cNvSpPr txBox="1"/>
          <p:nvPr/>
        </p:nvSpPr>
        <p:spPr>
          <a:xfrm>
            <a:off x="4302675" y="1593625"/>
            <a:ext cx="2708999" cy="1182300"/>
          </a:xfrm>
          <a:prstGeom prst="rect">
            <a:avLst/>
          </a:prstGeom>
          <a:noFill/>
          <a:ln>
            <a:noFill/>
          </a:ln>
        </p:spPr>
        <p:txBody>
          <a:bodyPr lIns="91425" tIns="91425" rIns="91425" bIns="91425" anchor="t" anchorCtr="0">
            <a:noAutofit/>
          </a:bodyPr>
          <a:lstStyle/>
          <a:p>
            <a:pPr lvl="0" rtl="0">
              <a:spcBef>
                <a:spcPts val="500"/>
              </a:spcBef>
              <a:buNone/>
            </a:pPr>
            <a:r>
              <a:rPr lang="en">
                <a:solidFill>
                  <a:srgbClr val="575756"/>
                </a:solidFill>
                <a:latin typeface="Calibri"/>
                <a:ea typeface="Calibri"/>
                <a:cs typeface="Calibri"/>
                <a:sym typeface="Calibri"/>
              </a:rPr>
              <a:t>D   - Desirability</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Vn - Value now</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Vf  - Future value</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Ei   - Effort of implementation</a:t>
            </a:r>
            <a:br>
              <a:rPr lang="en">
                <a:solidFill>
                  <a:srgbClr val="575756"/>
                </a:solidFill>
                <a:latin typeface="Calibri"/>
                <a:ea typeface="Calibri"/>
                <a:cs typeface="Calibri"/>
                <a:sym typeface="Calibri"/>
              </a:rPr>
            </a:br>
            <a:r>
              <a:rPr lang="en">
                <a:solidFill>
                  <a:srgbClr val="575756"/>
                </a:solidFill>
                <a:latin typeface="Calibri"/>
                <a:ea typeface="Calibri"/>
                <a:cs typeface="Calibri"/>
                <a:sym typeface="Calibri"/>
              </a:rPr>
              <a:t>Em - Effort of maintenance</a:t>
            </a:r>
          </a:p>
          <a:p>
            <a:pPr lvl="0" rtl="0">
              <a:spcBef>
                <a:spcPts val="0"/>
              </a:spcBef>
              <a:buNone/>
            </a:pPr>
            <a:endParaRPr/>
          </a:p>
        </p:txBody>
      </p:sp>
      <p:pic>
        <p:nvPicPr>
          <p:cNvPr id="139" name="Shape 139"/>
          <p:cNvPicPr preferRelativeResize="0"/>
          <p:nvPr/>
        </p:nvPicPr>
        <p:blipFill>
          <a:blip r:embed="rId3">
            <a:alphaModFix/>
          </a:blip>
          <a:stretch>
            <a:fillRect/>
          </a:stretch>
        </p:blipFill>
        <p:spPr>
          <a:xfrm>
            <a:off x="806199" y="3062724"/>
            <a:ext cx="1741800" cy="1741800"/>
          </a:xfrm>
          <a:prstGeom prst="rect">
            <a:avLst/>
          </a:prstGeom>
          <a:noFill/>
          <a:ln>
            <a:noFill/>
          </a:ln>
        </p:spPr>
      </p:pic>
      <p:sp>
        <p:nvSpPr>
          <p:cNvPr id="140" name="Shape 140"/>
          <p:cNvSpPr/>
          <p:nvPr/>
        </p:nvSpPr>
        <p:spPr>
          <a:xfrm>
            <a:off x="2929000" y="3795550"/>
            <a:ext cx="674100" cy="4494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41" name="Shape 141"/>
          <p:cNvPicPr preferRelativeResize="0"/>
          <p:nvPr/>
        </p:nvPicPr>
        <p:blipFill>
          <a:blip r:embed="rId4">
            <a:alphaModFix/>
          </a:blip>
          <a:stretch>
            <a:fillRect/>
          </a:stretch>
        </p:blipFill>
        <p:spPr>
          <a:xfrm>
            <a:off x="4008069" y="3062725"/>
            <a:ext cx="1542228" cy="1726374"/>
          </a:xfrm>
          <a:prstGeom prst="rect">
            <a:avLst/>
          </a:prstGeom>
          <a:noFill/>
          <a:ln>
            <a:noFill/>
          </a:ln>
        </p:spPr>
      </p:pic>
      <p:sp>
        <p:nvSpPr>
          <p:cNvPr id="142" name="Shape 142"/>
          <p:cNvSpPr/>
          <p:nvPr/>
        </p:nvSpPr>
        <p:spPr>
          <a:xfrm>
            <a:off x="5977000" y="3795550"/>
            <a:ext cx="674100" cy="4494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43" name="Shape 143"/>
          <p:cNvPicPr preferRelativeResize="0"/>
          <p:nvPr/>
        </p:nvPicPr>
        <p:blipFill>
          <a:blip r:embed="rId5">
            <a:alphaModFix/>
          </a:blip>
          <a:stretch>
            <a:fillRect/>
          </a:stretch>
        </p:blipFill>
        <p:spPr>
          <a:xfrm>
            <a:off x="7064600" y="3062722"/>
            <a:ext cx="1396445" cy="1726374"/>
          </a:xfrm>
          <a:prstGeom prst="rect">
            <a:avLst/>
          </a:prstGeom>
          <a:noFill/>
          <a:ln>
            <a:noFill/>
          </a:ln>
        </p:spPr>
      </p:pic>
      <p:pic>
        <p:nvPicPr>
          <p:cNvPr id="144" name="Shape 144"/>
          <p:cNvPicPr preferRelativeResize="0"/>
          <p:nvPr/>
        </p:nvPicPr>
        <p:blipFill>
          <a:blip r:embed="rId6">
            <a:alphaModFix/>
          </a:blip>
          <a:stretch>
            <a:fillRect/>
          </a:stretch>
        </p:blipFill>
        <p:spPr>
          <a:xfrm>
            <a:off x="815850" y="1760912"/>
            <a:ext cx="1666875" cy="6953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Small! 4 lines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follow the Step Down Rule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descriptive names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minimize arguments (use at most 3, no booleans or nulls)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Switch statements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side effects (use functional programming)</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Command Query Separation</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prefer (runtime) exceptions instead of returning error codes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extract try-catch blocks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never return null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avoid early exiting loops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DRY (Don’t Repeat Yourself)</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KISS (Keep It Simple, Stupid)</a:t>
            </a:r>
          </a:p>
          <a:p>
            <a:pPr marL="0" lvl="0" indent="0" rtl="0">
              <a:lnSpc>
                <a:spcPct val="100000"/>
              </a:lnSpc>
              <a:spcBef>
                <a:spcPts val="500"/>
              </a:spcBef>
              <a:spcAft>
                <a:spcPts val="0"/>
              </a:spcAft>
              <a:buNone/>
            </a:pPr>
            <a:endParaRPr sz="1200" dirty="0">
              <a:solidFill>
                <a:schemeClr val="lt2"/>
              </a:solidFill>
              <a:latin typeface="Courier New"/>
              <a:ea typeface="Courier New"/>
              <a:cs typeface="Courier New"/>
              <a:sym typeface="Courier New"/>
            </a:endParaRPr>
          </a:p>
          <a:p>
            <a:pPr lvl="0" rtl="0">
              <a:lnSpc>
                <a:spcPct val="100000"/>
              </a:lnSpc>
              <a:spcBef>
                <a:spcPts val="500"/>
              </a:spcBef>
              <a:spcAft>
                <a:spcPts val="0"/>
              </a:spcAft>
              <a:buNone/>
            </a:pPr>
            <a:endParaRPr dirty="0">
              <a:solidFill>
                <a:srgbClr val="575756"/>
              </a:solidFill>
            </a:endParaRPr>
          </a:p>
          <a:p>
            <a:pPr lvl="0" rtl="0">
              <a:lnSpc>
                <a:spcPct val="100000"/>
              </a:lnSpc>
              <a:spcBef>
                <a:spcPts val="500"/>
              </a:spcBef>
              <a:spcAft>
                <a:spcPts val="0"/>
              </a:spcAft>
              <a:buNone/>
            </a:pPr>
            <a:endParaRPr dirty="0">
              <a:solidFill>
                <a:srgbClr val="575756"/>
              </a:solidFill>
            </a:endParaRPr>
          </a:p>
        </p:txBody>
      </p:sp>
      <p:sp>
        <p:nvSpPr>
          <p:cNvPr id="773" name="Shape 77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Functions</a:t>
            </a:r>
          </a:p>
        </p:txBody>
      </p:sp>
      <p:pic>
        <p:nvPicPr>
          <p:cNvPr id="774" name="Shape 774"/>
          <p:cNvPicPr preferRelativeResize="0"/>
          <p:nvPr/>
        </p:nvPicPr>
        <p:blipFill>
          <a:blip r:embed="rId3">
            <a:alphaModFix/>
          </a:blip>
          <a:stretch>
            <a:fillRect/>
          </a:stretch>
        </p:blipFill>
        <p:spPr>
          <a:xfrm>
            <a:off x="5659075" y="2656174"/>
            <a:ext cx="3038425" cy="2132975"/>
          </a:xfrm>
          <a:prstGeom prst="rect">
            <a:avLst/>
          </a:prstGeom>
          <a:noFill/>
          <a:ln>
            <a:noFill/>
          </a:ln>
        </p:spPr>
      </p:pic>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Shape 780"/>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rtl="0">
              <a:lnSpc>
                <a:spcPct val="100000"/>
              </a:lnSpc>
              <a:spcBef>
                <a:spcPts val="500"/>
              </a:spcBef>
              <a:buNone/>
            </a:pPr>
            <a:r>
              <a:rPr lang="en">
                <a:solidFill>
                  <a:srgbClr val="575756"/>
                </a:solidFill>
              </a:rPr>
              <a:t>“Don’t comment bad code—rewrite it.” —Brian W. Kernighan and P. J. Plaugher</a:t>
            </a:r>
          </a:p>
          <a:p>
            <a:pPr lvl="0" rtl="0">
              <a:lnSpc>
                <a:spcPct val="100000"/>
              </a:lnSpc>
              <a:spcBef>
                <a:spcPts val="500"/>
              </a:spcBef>
              <a:buNone/>
            </a:pPr>
            <a:endParaRPr>
              <a:solidFill>
                <a:srgbClr val="575756"/>
              </a:solidFill>
            </a:endParaRPr>
          </a:p>
          <a:p>
            <a:pPr marL="0" lvl="0" indent="0" rtl="0">
              <a:lnSpc>
                <a:spcPct val="100000"/>
              </a:lnSpc>
              <a:spcBef>
                <a:spcPts val="500"/>
              </a:spcBef>
              <a:buNone/>
            </a:pPr>
            <a:endParaRPr sz="1200">
              <a:solidFill>
                <a:schemeClr val="lt2"/>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781" name="Shape 781"/>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a:solidFill>
                  <a:srgbClr val="575756"/>
                </a:solidFill>
              </a:rPr>
              <a:t>“Don’t comment bad code—rewrite it.”</a:t>
            </a:r>
          </a:p>
          <a:p>
            <a:pPr lvl="0" rtl="0">
              <a:lnSpc>
                <a:spcPct val="100000"/>
              </a:lnSpc>
              <a:spcBef>
                <a:spcPts val="500"/>
              </a:spcBef>
              <a:buNone/>
            </a:pPr>
            <a:endParaRPr>
              <a:solidFill>
                <a:srgbClr val="575756"/>
              </a:solidFill>
            </a:endParaRPr>
          </a:p>
          <a:p>
            <a:pPr lvl="0" indent="0" rtl="0">
              <a:lnSpc>
                <a:spcPct val="100000"/>
              </a:lnSpc>
              <a:spcBef>
                <a:spcPts val="500"/>
              </a:spcBef>
              <a:buClr>
                <a:srgbClr val="60912B"/>
              </a:buClr>
              <a:buSzPct val="100000"/>
              <a:buFont typeface="Noto Sans Symbols"/>
              <a:buChar char="▪"/>
            </a:pPr>
            <a:r>
              <a:rPr lang="en">
                <a:solidFill>
                  <a:srgbClr val="575756"/>
                </a:solidFill>
              </a:rPr>
              <a:t>  comments are </a:t>
            </a:r>
            <a:r>
              <a:rPr lang="en">
                <a:solidFill>
                  <a:srgbClr val="FF0000"/>
                </a:solidFill>
              </a:rPr>
              <a:t>failures</a:t>
            </a:r>
            <a:r>
              <a:rPr lang="en">
                <a:solidFill>
                  <a:srgbClr val="575756"/>
                </a:solidFill>
              </a:rPr>
              <a:t> of expressing yourself with code</a:t>
            </a:r>
          </a:p>
          <a:p>
            <a:pPr rtl="0">
              <a:lnSpc>
                <a:spcPct val="100000"/>
              </a:lnSpc>
              <a:spcBef>
                <a:spcPts val="500"/>
              </a:spcBef>
              <a:buNone/>
            </a:pPr>
            <a:endParaRPr>
              <a:solidFill>
                <a:srgbClr val="575756"/>
              </a:solidFill>
            </a:endParaRPr>
          </a:p>
          <a:p>
            <a:pPr lvl="0" indent="457200" rtl="0">
              <a:lnSpc>
                <a:spcPct val="100000"/>
              </a:lnSpc>
              <a:spcBef>
                <a:spcPts val="500"/>
              </a:spcBef>
              <a:buNone/>
            </a:pPr>
            <a:r>
              <a:rPr lang="en">
                <a:solidFill>
                  <a:srgbClr val="575756"/>
                </a:solidFill>
              </a:rPr>
              <a:t>Avoid them! Ignore them! </a:t>
            </a:r>
            <a:r>
              <a:rPr lang="en" sz="1800">
                <a:solidFill>
                  <a:srgbClr val="CC0000"/>
                </a:solidFill>
              </a:rPr>
              <a:t>Remove them!</a:t>
            </a:r>
          </a:p>
          <a:p>
            <a:pPr marL="0" lvl="0" indent="0" rtl="0">
              <a:lnSpc>
                <a:spcPct val="100000"/>
              </a:lnSpc>
              <a:spcBef>
                <a:spcPts val="500"/>
              </a:spcBef>
              <a:buNone/>
            </a:pPr>
            <a:endParaRPr sz="1200">
              <a:solidFill>
                <a:schemeClr val="lt2"/>
              </a:solidFill>
              <a:latin typeface="Courier New"/>
              <a:ea typeface="Courier New"/>
              <a:cs typeface="Courier New"/>
              <a:sym typeface="Courier New"/>
            </a:endParaRPr>
          </a:p>
          <a:p>
            <a:pPr lvl="0" rtl="0">
              <a:lnSpc>
                <a:spcPct val="100000"/>
              </a:lnSpc>
              <a:spcBef>
                <a:spcPts val="500"/>
              </a:spcBef>
              <a:buNone/>
            </a:pPr>
            <a:endParaRPr>
              <a:solidFill>
                <a:srgbClr val="575756"/>
              </a:solidFill>
            </a:endParaRPr>
          </a:p>
          <a:p>
            <a:pPr lvl="0" rtl="0">
              <a:lnSpc>
                <a:spcPct val="100000"/>
              </a:lnSpc>
              <a:spcBef>
                <a:spcPts val="500"/>
              </a:spcBef>
              <a:buNone/>
            </a:pPr>
            <a:endParaRPr>
              <a:solidFill>
                <a:srgbClr val="575756"/>
              </a:solidFill>
            </a:endParaRPr>
          </a:p>
        </p:txBody>
      </p:sp>
      <p:sp>
        <p:nvSpPr>
          <p:cNvPr id="788" name="Shape 788"/>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dirty="0">
                <a:solidFill>
                  <a:srgbClr val="575756"/>
                </a:solidFill>
              </a:rPr>
              <a:t>“Don’t comment bad code—rewrite it.”</a:t>
            </a:r>
          </a:p>
          <a:p>
            <a:pPr lvl="0" rtl="0">
              <a:lnSpc>
                <a:spcPct val="100000"/>
              </a:lnSpc>
              <a:spcBef>
                <a:spcPts val="500"/>
              </a:spcBef>
              <a:buNone/>
            </a:pPr>
            <a:endParaRPr dirty="0">
              <a:solidFill>
                <a:srgbClr val="575756"/>
              </a:solidFill>
            </a:endParaRP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comments are </a:t>
            </a:r>
            <a:r>
              <a:rPr lang="en" dirty="0">
                <a:solidFill>
                  <a:srgbClr val="FF0000"/>
                </a:solidFill>
              </a:rPr>
              <a:t>failures</a:t>
            </a:r>
            <a:r>
              <a:rPr lang="en" dirty="0">
                <a:solidFill>
                  <a:srgbClr val="575756"/>
                </a:solidFill>
              </a:rPr>
              <a:t> of expressing yourself with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inaccurate comments are far worse than no comments at all</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795" name="Shape 795"/>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dirty="0">
                <a:solidFill>
                  <a:srgbClr val="575756"/>
                </a:solidFill>
              </a:rPr>
              <a:t>“Don’t comment bad code—rewrite it.”</a:t>
            </a:r>
          </a:p>
          <a:p>
            <a:pPr lvl="0" rtl="0">
              <a:lnSpc>
                <a:spcPct val="100000"/>
              </a:lnSpc>
              <a:spcBef>
                <a:spcPts val="500"/>
              </a:spcBef>
              <a:buNone/>
            </a:pPr>
            <a:endParaRPr dirty="0">
              <a:solidFill>
                <a:srgbClr val="575756"/>
              </a:solidFill>
            </a:endParaRP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comments are </a:t>
            </a:r>
            <a:r>
              <a:rPr lang="en" dirty="0">
                <a:solidFill>
                  <a:srgbClr val="FF0000"/>
                </a:solidFill>
              </a:rPr>
              <a:t>failures</a:t>
            </a:r>
            <a:r>
              <a:rPr lang="en" dirty="0">
                <a:solidFill>
                  <a:srgbClr val="575756"/>
                </a:solidFill>
              </a:rPr>
              <a:t> of expressing yourself with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inaccurate comments are far worse than no comments at all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Rather than spend your time writing the comments that explain the mess you’ve made, </a:t>
            </a:r>
            <a:br>
              <a:rPr lang="en" dirty="0">
                <a:solidFill>
                  <a:srgbClr val="575756"/>
                </a:solidFill>
              </a:rPr>
            </a:br>
            <a:r>
              <a:rPr lang="en" dirty="0" smtClean="0">
                <a:solidFill>
                  <a:srgbClr val="575756"/>
                </a:solidFill>
              </a:rPr>
              <a:t>	spend </a:t>
            </a:r>
            <a:r>
              <a:rPr lang="en" dirty="0">
                <a:solidFill>
                  <a:srgbClr val="575756"/>
                </a:solidFill>
              </a:rPr>
              <a:t>it cleaning that mess.</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802" name="Shape 802"/>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dirty="0">
                <a:solidFill>
                  <a:srgbClr val="575756"/>
                </a:solidFill>
              </a:rPr>
              <a:t>“Don’t comment bad code—rewrite it.”</a:t>
            </a:r>
          </a:p>
          <a:p>
            <a:pPr lvl="0" rtl="0">
              <a:lnSpc>
                <a:spcPct val="100000"/>
              </a:lnSpc>
              <a:spcBef>
                <a:spcPts val="500"/>
              </a:spcBef>
              <a:buNone/>
            </a:pPr>
            <a:endParaRPr dirty="0">
              <a:solidFill>
                <a:srgbClr val="575756"/>
              </a:solidFill>
            </a:endParaRP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comments are </a:t>
            </a:r>
            <a:r>
              <a:rPr lang="en" dirty="0">
                <a:solidFill>
                  <a:srgbClr val="FF0000"/>
                </a:solidFill>
              </a:rPr>
              <a:t>failures</a:t>
            </a:r>
            <a:r>
              <a:rPr lang="en" dirty="0">
                <a:solidFill>
                  <a:srgbClr val="575756"/>
                </a:solidFill>
              </a:rPr>
              <a:t> of expressing yourself with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inaccurate comments are far worse than no comments at all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Rather than spend your time writing the comments that explain the mess you’ve made, </a:t>
            </a:r>
            <a:br>
              <a:rPr lang="en" dirty="0">
                <a:solidFill>
                  <a:srgbClr val="575756"/>
                </a:solidFill>
              </a:rPr>
            </a:br>
            <a:r>
              <a:rPr lang="en" dirty="0">
                <a:solidFill>
                  <a:srgbClr val="575756"/>
                </a:solidFill>
              </a:rPr>
              <a:t>	</a:t>
            </a:r>
            <a:r>
              <a:rPr lang="en" dirty="0" smtClean="0">
                <a:solidFill>
                  <a:srgbClr val="575756"/>
                </a:solidFill>
              </a:rPr>
              <a:t>spend </a:t>
            </a:r>
            <a:r>
              <a:rPr lang="en" dirty="0">
                <a:solidFill>
                  <a:srgbClr val="575756"/>
                </a:solidFill>
              </a:rPr>
              <a:t>it cleaning that mess.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functions or a variables instead of comments</a:t>
            </a:r>
          </a:p>
          <a:p>
            <a:pPr lvl="0" rtl="0">
              <a:lnSpc>
                <a:spcPct val="100000"/>
              </a:lnSpc>
              <a:spcBef>
                <a:spcPts val="500"/>
              </a:spcBef>
              <a:buNone/>
            </a:pPr>
            <a:endParaRPr dirty="0">
              <a:solidFill>
                <a:srgbClr val="575756"/>
              </a:solidFill>
            </a:endParaRPr>
          </a:p>
          <a:p>
            <a:pPr indent="457200" rtl="0">
              <a:lnSpc>
                <a:spcPct val="100000"/>
              </a:lnSpc>
              <a:spcBef>
                <a:spcPts val="500"/>
              </a:spcBef>
              <a:buNone/>
            </a:pPr>
            <a:r>
              <a:rPr lang="en" sz="1200" dirty="0">
                <a:solidFill>
                  <a:srgbClr val="CC0000"/>
                </a:solidFill>
                <a:latin typeface="Courier New"/>
                <a:ea typeface="Courier New"/>
                <a:cs typeface="Courier New"/>
                <a:sym typeface="Courier New"/>
              </a:rPr>
              <a:t>// Check to see if the employee is eligible for full benefits </a:t>
            </a:r>
          </a:p>
          <a:p>
            <a:pPr lvl="0" indent="457200" rtl="0">
              <a:lnSpc>
                <a:spcPct val="100000"/>
              </a:lnSpc>
              <a:spcBef>
                <a:spcPts val="500"/>
              </a:spcBef>
              <a:buNone/>
            </a:pPr>
            <a:r>
              <a:rPr lang="en" sz="1200" dirty="0">
                <a:solidFill>
                  <a:srgbClr val="CC0000"/>
                </a:solidFill>
                <a:latin typeface="Courier New"/>
                <a:ea typeface="Courier New"/>
                <a:cs typeface="Courier New"/>
                <a:sym typeface="Courier New"/>
              </a:rPr>
              <a:t>if ((employee.flags &amp; HOURLY_FLAG) &amp;&amp; (employee.age &gt; 65))</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809" name="Shape 809"/>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Shape 815"/>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dirty="0">
                <a:solidFill>
                  <a:srgbClr val="575756"/>
                </a:solidFill>
              </a:rPr>
              <a:t>“Don’t comment bad code—rewrite it.”</a:t>
            </a:r>
          </a:p>
          <a:p>
            <a:pPr lvl="0" rtl="0">
              <a:lnSpc>
                <a:spcPct val="100000"/>
              </a:lnSpc>
              <a:spcBef>
                <a:spcPts val="500"/>
              </a:spcBef>
              <a:buNone/>
            </a:pPr>
            <a:endParaRPr dirty="0">
              <a:solidFill>
                <a:srgbClr val="575756"/>
              </a:solidFill>
            </a:endParaRP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comments are </a:t>
            </a:r>
            <a:r>
              <a:rPr lang="en" dirty="0">
                <a:solidFill>
                  <a:srgbClr val="FF0000"/>
                </a:solidFill>
              </a:rPr>
              <a:t>failures</a:t>
            </a:r>
            <a:r>
              <a:rPr lang="en" dirty="0">
                <a:solidFill>
                  <a:srgbClr val="575756"/>
                </a:solidFill>
              </a:rPr>
              <a:t> of expressing yourself with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inaccurate comments are far worse than no comments at all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Rather than spend your time writing the comments that explain the mess you’ve made, </a:t>
            </a:r>
            <a:br>
              <a:rPr lang="en" dirty="0">
                <a:solidFill>
                  <a:srgbClr val="575756"/>
                </a:solidFill>
              </a:rPr>
            </a:br>
            <a:r>
              <a:rPr lang="en" dirty="0">
                <a:solidFill>
                  <a:srgbClr val="575756"/>
                </a:solidFill>
              </a:rPr>
              <a:t>	</a:t>
            </a:r>
            <a:r>
              <a:rPr lang="en" dirty="0" smtClean="0">
                <a:solidFill>
                  <a:srgbClr val="575756"/>
                </a:solidFill>
              </a:rPr>
              <a:t>spend </a:t>
            </a:r>
            <a:r>
              <a:rPr lang="en" dirty="0">
                <a:solidFill>
                  <a:srgbClr val="575756"/>
                </a:solidFill>
              </a:rPr>
              <a:t>it cleaning that mess.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functions or a variables instead of comments</a:t>
            </a:r>
          </a:p>
          <a:p>
            <a:pPr lvl="0" rtl="0">
              <a:lnSpc>
                <a:spcPct val="100000"/>
              </a:lnSpc>
              <a:spcBef>
                <a:spcPts val="500"/>
              </a:spcBef>
              <a:buNone/>
            </a:pPr>
            <a:endParaRPr dirty="0">
              <a:solidFill>
                <a:srgbClr val="575756"/>
              </a:solidFill>
            </a:endParaRPr>
          </a:p>
          <a:p>
            <a:pPr lvl="0" indent="457200" rtl="0">
              <a:lnSpc>
                <a:spcPct val="100000"/>
              </a:lnSpc>
              <a:spcBef>
                <a:spcPts val="500"/>
              </a:spcBef>
              <a:buNone/>
            </a:pPr>
            <a:endParaRPr lang="en" sz="1200" dirty="0" smtClean="0">
              <a:solidFill>
                <a:schemeClr val="lt2"/>
              </a:solidFill>
              <a:latin typeface="Courier New"/>
              <a:ea typeface="Courier New"/>
              <a:cs typeface="Courier New"/>
              <a:sym typeface="Courier New"/>
            </a:endParaRPr>
          </a:p>
          <a:p>
            <a:pPr lvl="0" indent="457200" rtl="0">
              <a:lnSpc>
                <a:spcPct val="100000"/>
              </a:lnSpc>
              <a:spcBef>
                <a:spcPts val="500"/>
              </a:spcBef>
              <a:buNone/>
            </a:pPr>
            <a:r>
              <a:rPr lang="en" sz="1200" dirty="0" smtClean="0">
                <a:solidFill>
                  <a:schemeClr val="lt2"/>
                </a:solidFill>
                <a:latin typeface="Courier New"/>
                <a:ea typeface="Courier New"/>
                <a:cs typeface="Courier New"/>
                <a:sym typeface="Courier New"/>
              </a:rPr>
              <a:t>if </a:t>
            </a:r>
            <a:r>
              <a:rPr lang="en" sz="1200" dirty="0">
                <a:solidFill>
                  <a:schemeClr val="lt2"/>
                </a:solidFill>
                <a:latin typeface="Courier New"/>
                <a:ea typeface="Courier New"/>
                <a:cs typeface="Courier New"/>
                <a:sym typeface="Courier New"/>
              </a:rPr>
              <a:t>(employee.isEligibleForFullBenefits())</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816" name="Shape 816"/>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Shape 822"/>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dirty="0">
                <a:solidFill>
                  <a:srgbClr val="575756"/>
                </a:solidFill>
              </a:rPr>
              <a:t>“Don’t comment bad code—rewrite it.”</a:t>
            </a:r>
          </a:p>
          <a:p>
            <a:pPr lvl="0" rtl="0">
              <a:lnSpc>
                <a:spcPct val="100000"/>
              </a:lnSpc>
              <a:spcBef>
                <a:spcPts val="500"/>
              </a:spcBef>
              <a:buNone/>
            </a:pPr>
            <a:endParaRPr dirty="0">
              <a:solidFill>
                <a:srgbClr val="575756"/>
              </a:solidFill>
            </a:endParaRP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comments are </a:t>
            </a:r>
            <a:r>
              <a:rPr lang="en" dirty="0">
                <a:solidFill>
                  <a:srgbClr val="FF0000"/>
                </a:solidFill>
              </a:rPr>
              <a:t>failures</a:t>
            </a:r>
            <a:r>
              <a:rPr lang="en" dirty="0">
                <a:solidFill>
                  <a:srgbClr val="575756"/>
                </a:solidFill>
              </a:rPr>
              <a:t> of expressing yourself with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inaccurate comments are far worse than no comments at all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Rather than spend your time writing the comments that explain the mess you’ve made, </a:t>
            </a:r>
            <a:br>
              <a:rPr lang="en" dirty="0">
                <a:solidFill>
                  <a:srgbClr val="575756"/>
                </a:solidFill>
              </a:rPr>
            </a:br>
            <a:r>
              <a:rPr lang="en" dirty="0">
                <a:solidFill>
                  <a:srgbClr val="575756"/>
                </a:solidFill>
              </a:rPr>
              <a:t>	</a:t>
            </a:r>
            <a:r>
              <a:rPr lang="en" dirty="0" smtClean="0">
                <a:solidFill>
                  <a:srgbClr val="575756"/>
                </a:solidFill>
              </a:rPr>
              <a:t>spend </a:t>
            </a:r>
            <a:r>
              <a:rPr lang="en" dirty="0">
                <a:solidFill>
                  <a:srgbClr val="575756"/>
                </a:solidFill>
              </a:rPr>
              <a:t>it cleaning that mess.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functions or a variables instead of comments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remove commented-out code</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823" name="Shape 823"/>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dirty="0">
                <a:solidFill>
                  <a:srgbClr val="575756"/>
                </a:solidFill>
              </a:rPr>
              <a:t>“Don’t comment bad code—rewrite it.”</a:t>
            </a:r>
          </a:p>
          <a:p>
            <a:pPr lvl="0" rtl="0">
              <a:lnSpc>
                <a:spcPct val="100000"/>
              </a:lnSpc>
              <a:spcBef>
                <a:spcPts val="500"/>
              </a:spcBef>
              <a:buNone/>
            </a:pPr>
            <a:endParaRPr dirty="0">
              <a:solidFill>
                <a:srgbClr val="575756"/>
              </a:solidFill>
            </a:endParaRP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comments are </a:t>
            </a:r>
            <a:r>
              <a:rPr lang="en" dirty="0">
                <a:solidFill>
                  <a:srgbClr val="FF0000"/>
                </a:solidFill>
              </a:rPr>
              <a:t>failures</a:t>
            </a:r>
            <a:r>
              <a:rPr lang="en" dirty="0">
                <a:solidFill>
                  <a:srgbClr val="575756"/>
                </a:solidFill>
              </a:rPr>
              <a:t> of expressing yourself with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inaccurate comments are far worse than no comments at all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Rather than spend your time writing the comments that explain the mess you’ve made, </a:t>
            </a:r>
            <a:br>
              <a:rPr lang="en" dirty="0">
                <a:solidFill>
                  <a:srgbClr val="575756"/>
                </a:solidFill>
              </a:rPr>
            </a:br>
            <a:r>
              <a:rPr lang="en" dirty="0">
                <a:solidFill>
                  <a:srgbClr val="575756"/>
                </a:solidFill>
              </a:rPr>
              <a:t>	</a:t>
            </a:r>
            <a:r>
              <a:rPr lang="en" dirty="0" smtClean="0">
                <a:solidFill>
                  <a:srgbClr val="575756"/>
                </a:solidFill>
              </a:rPr>
              <a:t>spend </a:t>
            </a:r>
            <a:r>
              <a:rPr lang="en" dirty="0">
                <a:solidFill>
                  <a:srgbClr val="575756"/>
                </a:solidFill>
              </a:rPr>
              <a:t>it cleaning that mess.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functions or a variables instead of comments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remove commented-out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no position markers, no html comments</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830" name="Shape 830"/>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Shape 836"/>
          <p:cNvSpPr txBox="1">
            <a:spLocks noGrp="1"/>
          </p:cNvSpPr>
          <p:nvPr>
            <p:ph type="body" idx="1"/>
          </p:nvPr>
        </p:nvSpPr>
        <p:spPr>
          <a:xfrm>
            <a:off x="446600" y="1026549"/>
            <a:ext cx="8250899" cy="3762599"/>
          </a:xfrm>
          <a:prstGeom prst="rect">
            <a:avLst/>
          </a:prstGeom>
          <a:noFill/>
          <a:ln>
            <a:noFill/>
          </a:ln>
        </p:spPr>
        <p:txBody>
          <a:bodyPr lIns="0" tIns="45725" rIns="91425" bIns="45725" anchor="t" anchorCtr="0">
            <a:noAutofit/>
          </a:bodyPr>
          <a:lstStyle/>
          <a:p>
            <a:pPr lvl="0" rtl="0">
              <a:lnSpc>
                <a:spcPct val="100000"/>
              </a:lnSpc>
              <a:spcBef>
                <a:spcPts val="500"/>
              </a:spcBef>
              <a:buNone/>
            </a:pPr>
            <a:r>
              <a:rPr lang="en" dirty="0">
                <a:solidFill>
                  <a:srgbClr val="575756"/>
                </a:solidFill>
              </a:rPr>
              <a:t>“Don’t comment bad code—rewrite it.”</a:t>
            </a:r>
          </a:p>
          <a:p>
            <a:pPr lvl="0" rtl="0">
              <a:lnSpc>
                <a:spcPct val="100000"/>
              </a:lnSpc>
              <a:spcBef>
                <a:spcPts val="500"/>
              </a:spcBef>
              <a:buNone/>
            </a:pPr>
            <a:endParaRPr dirty="0">
              <a:solidFill>
                <a:srgbClr val="575756"/>
              </a:solidFill>
            </a:endParaRP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comments are </a:t>
            </a:r>
            <a:r>
              <a:rPr lang="en" dirty="0">
                <a:solidFill>
                  <a:srgbClr val="FF0000"/>
                </a:solidFill>
              </a:rPr>
              <a:t>failures</a:t>
            </a:r>
            <a:r>
              <a:rPr lang="en" dirty="0">
                <a:solidFill>
                  <a:srgbClr val="575756"/>
                </a:solidFill>
              </a:rPr>
              <a:t> of expressing yourself with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inaccurate comments are far worse than no comments at all</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Rather than spend your time writing the comments that explain the mess you’ve made, </a:t>
            </a:r>
            <a:br>
              <a:rPr lang="en" dirty="0">
                <a:solidFill>
                  <a:srgbClr val="575756"/>
                </a:solidFill>
              </a:rPr>
            </a:br>
            <a:r>
              <a:rPr lang="en" dirty="0">
                <a:solidFill>
                  <a:srgbClr val="575756"/>
                </a:solidFill>
              </a:rPr>
              <a:t>	</a:t>
            </a:r>
            <a:r>
              <a:rPr lang="en" dirty="0" smtClean="0">
                <a:solidFill>
                  <a:srgbClr val="575756"/>
                </a:solidFill>
              </a:rPr>
              <a:t>spend </a:t>
            </a:r>
            <a:r>
              <a:rPr lang="en" dirty="0">
                <a:solidFill>
                  <a:srgbClr val="575756"/>
                </a:solidFill>
              </a:rPr>
              <a:t>it cleaning that mess.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use functions or a variables instead of comments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remove commented-out code</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no position markers, no html comments</a:t>
            </a:r>
          </a:p>
          <a:p>
            <a:pPr lvl="0" indent="0" rtl="0">
              <a:lnSpc>
                <a:spcPct val="100000"/>
              </a:lnSpc>
              <a:spcBef>
                <a:spcPts val="500"/>
              </a:spcBef>
              <a:spcAft>
                <a:spcPts val="0"/>
              </a:spcAft>
              <a:buClr>
                <a:srgbClr val="60912B"/>
              </a:buClr>
              <a:buSzPct val="100000"/>
              <a:buFont typeface="Noto Sans Symbols"/>
              <a:buChar char="▪"/>
            </a:pPr>
            <a:r>
              <a:rPr lang="en" dirty="0">
                <a:solidFill>
                  <a:srgbClr val="575756"/>
                </a:solidFill>
              </a:rPr>
              <a:t>  no TODO comments</a:t>
            </a: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marL="0" lvl="0" indent="0" rtl="0">
              <a:lnSpc>
                <a:spcPct val="100000"/>
              </a:lnSpc>
              <a:spcBef>
                <a:spcPts val="500"/>
              </a:spcBef>
              <a:buNone/>
            </a:pPr>
            <a:endParaRPr sz="1200" dirty="0">
              <a:solidFill>
                <a:schemeClr val="lt2"/>
              </a:solidFill>
              <a:latin typeface="Courier New"/>
              <a:ea typeface="Courier New"/>
              <a:cs typeface="Courier New"/>
              <a:sym typeface="Courier New"/>
            </a:endParaRPr>
          </a:p>
          <a:p>
            <a:pPr lvl="0" rtl="0">
              <a:lnSpc>
                <a:spcPct val="100000"/>
              </a:lnSpc>
              <a:spcBef>
                <a:spcPts val="500"/>
              </a:spcBef>
              <a:buNone/>
            </a:pPr>
            <a:endParaRPr dirty="0">
              <a:solidFill>
                <a:srgbClr val="575756"/>
              </a:solidFill>
            </a:endParaRPr>
          </a:p>
          <a:p>
            <a:pPr lvl="0" rtl="0">
              <a:lnSpc>
                <a:spcPct val="100000"/>
              </a:lnSpc>
              <a:spcBef>
                <a:spcPts val="500"/>
              </a:spcBef>
              <a:buNone/>
            </a:pPr>
            <a:endParaRPr dirty="0">
              <a:solidFill>
                <a:srgbClr val="575756"/>
              </a:solidFill>
            </a:endParaRPr>
          </a:p>
        </p:txBody>
      </p:sp>
      <p:sp>
        <p:nvSpPr>
          <p:cNvPr id="837" name="Shape 837"/>
          <p:cNvSpPr txBox="1">
            <a:spLocks noGrp="1"/>
          </p:cNvSpPr>
          <p:nvPr>
            <p:ph type="body" idx="2"/>
          </p:nvPr>
        </p:nvSpPr>
        <p:spPr>
          <a:xfrm>
            <a:off x="446612" y="508202"/>
            <a:ext cx="8250899" cy="276899"/>
          </a:xfrm>
          <a:prstGeom prst="rect">
            <a:avLst/>
          </a:prstGeom>
          <a:noFill/>
          <a:ln>
            <a:noFill/>
          </a:ln>
        </p:spPr>
        <p:txBody>
          <a:bodyPr lIns="0" tIns="39075" rIns="78200" bIns="39075" anchor="t" anchorCtr="0">
            <a:noAutofit/>
          </a:bodyPr>
          <a:lstStyle/>
          <a:p>
            <a:pPr marL="0" marR="0" lvl="0" indent="0" algn="l" rtl="0">
              <a:spcBef>
                <a:spcPts val="0"/>
              </a:spcBef>
              <a:buClr>
                <a:srgbClr val="7F7F7F"/>
              </a:buClr>
              <a:buSzPct val="25000"/>
              <a:buFont typeface="Arial"/>
              <a:buNone/>
            </a:pPr>
            <a:r>
              <a:rPr lang="en" b="1">
                <a:latin typeface="Calibri"/>
                <a:ea typeface="Calibri"/>
                <a:cs typeface="Calibri"/>
                <a:sym typeface="Calibri"/>
              </a:rPr>
              <a:t>Comments</a:t>
            </a:r>
          </a:p>
        </p:txBody>
      </p:sp>
      <p:pic>
        <p:nvPicPr>
          <p:cNvPr id="838" name="Shape 838"/>
          <p:cNvPicPr preferRelativeResize="0"/>
          <p:nvPr/>
        </p:nvPicPr>
        <p:blipFill>
          <a:blip r:embed="rId3">
            <a:alphaModFix/>
          </a:blip>
          <a:stretch>
            <a:fillRect/>
          </a:stretch>
        </p:blipFill>
        <p:spPr>
          <a:xfrm>
            <a:off x="5824550" y="2805125"/>
            <a:ext cx="2438400" cy="2438400"/>
          </a:xfrm>
          <a:prstGeom prst="rect">
            <a:avLst/>
          </a:prstGeom>
          <a:noFill/>
          <a:ln>
            <a:noFill/>
          </a:ln>
        </p:spPr>
      </p:pic>
      <p:sp>
        <p:nvSpPr>
          <p:cNvPr id="839" name="Shape 839"/>
          <p:cNvSpPr/>
          <p:nvPr/>
        </p:nvSpPr>
        <p:spPr>
          <a:xfrm>
            <a:off x="7381875" y="2195525"/>
            <a:ext cx="1607399" cy="803699"/>
          </a:xfrm>
          <a:prstGeom prst="wedgeEllipseCallout">
            <a:avLst>
              <a:gd name="adj1" fmla="val -20833"/>
              <a:gd name="adj2" fmla="val 62500"/>
            </a:avLst>
          </a:prstGeom>
          <a:noFill/>
          <a:ln w="9525" cap="flat" cmpd="sng">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40" name="Shape 840"/>
          <p:cNvSpPr txBox="1"/>
          <p:nvPr/>
        </p:nvSpPr>
        <p:spPr>
          <a:xfrm>
            <a:off x="7577150" y="2277700"/>
            <a:ext cx="1412099" cy="803699"/>
          </a:xfrm>
          <a:prstGeom prst="rect">
            <a:avLst/>
          </a:prstGeom>
          <a:noFill/>
          <a:ln>
            <a:noFill/>
          </a:ln>
        </p:spPr>
        <p:txBody>
          <a:bodyPr lIns="91425" tIns="91425" rIns="91425" bIns="91425" anchor="t" anchorCtr="0">
            <a:noAutofit/>
          </a:bodyPr>
          <a:lstStyle/>
          <a:p>
            <a:pPr rtl="0">
              <a:spcBef>
                <a:spcPts val="0"/>
              </a:spcBef>
              <a:buNone/>
            </a:pPr>
            <a:r>
              <a:rPr lang="en">
                <a:solidFill>
                  <a:srgbClr val="434343"/>
                </a:solidFill>
              </a:rPr>
              <a:t>Remember:</a:t>
            </a:r>
          </a:p>
          <a:p>
            <a:pPr>
              <a:spcBef>
                <a:spcPts val="0"/>
              </a:spcBef>
              <a:buNone/>
            </a:pPr>
            <a:r>
              <a:rPr lang="en">
                <a:solidFill>
                  <a:srgbClr val="434343"/>
                </a:solidFill>
              </a:rPr>
              <a:t>later = </a:t>
            </a:r>
            <a:r>
              <a:rPr lang="en">
                <a:solidFill>
                  <a:srgbClr val="CC0000"/>
                </a:solidFill>
              </a:rPr>
              <a:t>NEVER</a:t>
            </a:r>
          </a:p>
        </p:txBody>
      </p:sp>
    </p:spTree>
  </p:cSld>
  <p:clrMapOvr>
    <a:masterClrMapping/>
  </p:clrMapOvr>
  <p:transition spd="slow">
    <p:cut/>
  </p:transition>
</p:sld>
</file>

<file path=ppt/theme/theme1.xml><?xml version="1.0" encoding="utf-8"?>
<a:theme xmlns:a="http://schemas.openxmlformats.org/drawingml/2006/main" name="evosoft_PPT_16x9_V1_0_blanko_EN">
  <a:themeElements>
    <a:clrScheme name="evosoft">
      <a:dk1>
        <a:srgbClr val="575757"/>
      </a:dk1>
      <a:lt1>
        <a:srgbClr val="FFFFFF"/>
      </a:lt1>
      <a:dk2>
        <a:srgbClr val="619622"/>
      </a:dk2>
      <a:lt2>
        <a:srgbClr val="336117"/>
      </a:lt2>
      <a:accent1>
        <a:srgbClr val="004D56"/>
      </a:accent1>
      <a:accent2>
        <a:srgbClr val="00343E"/>
      </a:accent2>
      <a:accent3>
        <a:srgbClr val="D3D700"/>
      </a:accent3>
      <a:accent4>
        <a:srgbClr val="949820"/>
      </a:accent4>
      <a:accent5>
        <a:srgbClr val="EC6952"/>
      </a:accent5>
      <a:accent6>
        <a:srgbClr val="9E4337"/>
      </a:accent6>
      <a:hlink>
        <a:srgbClr val="414141"/>
      </a:hlink>
      <a:folHlink>
        <a:srgbClr val="41414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9180</Words>
  <Application>Microsoft Office PowerPoint</Application>
  <PresentationFormat>On-screen Show (16:9)</PresentationFormat>
  <Paragraphs>1850</Paragraphs>
  <Slides>147</Slides>
  <Notes>147</Notes>
  <HiddenSlides>0</HiddenSlides>
  <MMClips>0</MMClips>
  <ScaleCrop>false</ScaleCrop>
  <HeadingPairs>
    <vt:vector size="4" baseType="variant">
      <vt:variant>
        <vt:lpstr>Theme</vt:lpstr>
      </vt:variant>
      <vt:variant>
        <vt:i4>2</vt:i4>
      </vt:variant>
      <vt:variant>
        <vt:lpstr>Slide Titles</vt:lpstr>
      </vt:variant>
      <vt:variant>
        <vt:i4>147</vt:i4>
      </vt:variant>
    </vt:vector>
  </HeadingPairs>
  <TitlesOfParts>
    <vt:vector size="149" baseType="lpstr">
      <vt:lpstr>evosoft_PPT_16x9_V1_0_blanko_EN</vt:lpstr>
      <vt:lpstr>simple-light-2</vt:lpstr>
      <vt:lpstr>Slide 1</vt:lpstr>
      <vt:lpstr>Slide 2</vt:lpstr>
      <vt:lpstr>Slide 3</vt:lpstr>
      <vt:lpstr>Code maintenance costs</vt:lpstr>
      <vt:lpstr>Code maintenance costs</vt:lpstr>
      <vt:lpstr>Code maintenance costs</vt:lpstr>
      <vt:lpstr>Code maintenance costs</vt:lpstr>
      <vt:lpstr>Code maintenance costs</vt:lpstr>
      <vt:lpstr>Code maintenance costs</vt:lpstr>
      <vt:lpstr>Slide 10</vt:lpstr>
      <vt:lpstr>Slide 11</vt:lpstr>
      <vt:lpstr>Slide 12</vt:lpstr>
      <vt:lpstr>Slide 13</vt:lpstr>
      <vt:lpstr>Slide 14</vt:lpstr>
      <vt:lpstr>Why Clean Code is important?</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Clean Code principles</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Resources</vt:lpstr>
      <vt:lpstr>Your powerful partner</vt:lpstr>
      <vt:lpstr>Counterpart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zoltan.domahidi</cp:lastModifiedBy>
  <cp:revision>15</cp:revision>
  <dcterms:modified xsi:type="dcterms:W3CDTF">2015-12-04T08:27:04Z</dcterms:modified>
</cp:coreProperties>
</file>